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handoutMasterIdLst>
    <p:handoutMasterId r:id="rId95"/>
  </p:handoutMasterIdLst>
  <p:sldIdLst>
    <p:sldId id="256" r:id="rId2"/>
    <p:sldId id="284" r:id="rId3"/>
    <p:sldId id="1307" r:id="rId4"/>
    <p:sldId id="392" r:id="rId5"/>
    <p:sldId id="258" r:id="rId6"/>
    <p:sldId id="2547" r:id="rId7"/>
    <p:sldId id="2548" r:id="rId8"/>
    <p:sldId id="2549" r:id="rId9"/>
    <p:sldId id="2550" r:id="rId10"/>
    <p:sldId id="2551" r:id="rId11"/>
    <p:sldId id="2552" r:id="rId12"/>
    <p:sldId id="2553" r:id="rId13"/>
    <p:sldId id="2554" r:id="rId14"/>
    <p:sldId id="2555" r:id="rId15"/>
    <p:sldId id="2556" r:id="rId16"/>
    <p:sldId id="2557" r:id="rId17"/>
    <p:sldId id="2558" r:id="rId18"/>
    <p:sldId id="2559" r:id="rId19"/>
    <p:sldId id="2560" r:id="rId20"/>
    <p:sldId id="2561" r:id="rId21"/>
    <p:sldId id="2562" r:id="rId22"/>
    <p:sldId id="2563" r:id="rId23"/>
    <p:sldId id="2564" r:id="rId24"/>
    <p:sldId id="2565" r:id="rId25"/>
    <p:sldId id="2566" r:id="rId26"/>
    <p:sldId id="2567" r:id="rId27"/>
    <p:sldId id="2568" r:id="rId28"/>
    <p:sldId id="2569" r:id="rId29"/>
    <p:sldId id="2570" r:id="rId30"/>
    <p:sldId id="2571" r:id="rId31"/>
    <p:sldId id="2572" r:id="rId32"/>
    <p:sldId id="2573" r:id="rId33"/>
    <p:sldId id="2574" r:id="rId34"/>
    <p:sldId id="2575" r:id="rId35"/>
    <p:sldId id="2576" r:id="rId36"/>
    <p:sldId id="2577" r:id="rId37"/>
    <p:sldId id="2578" r:id="rId38"/>
    <p:sldId id="2579" r:id="rId39"/>
    <p:sldId id="2580" r:id="rId40"/>
    <p:sldId id="2581" r:id="rId41"/>
    <p:sldId id="2582" r:id="rId42"/>
    <p:sldId id="2583" r:id="rId43"/>
    <p:sldId id="2584" r:id="rId44"/>
    <p:sldId id="2585" r:id="rId45"/>
    <p:sldId id="2586" r:id="rId46"/>
    <p:sldId id="2587" r:id="rId47"/>
    <p:sldId id="2588" r:id="rId48"/>
    <p:sldId id="2589" r:id="rId49"/>
    <p:sldId id="2590" r:id="rId50"/>
    <p:sldId id="2591" r:id="rId51"/>
    <p:sldId id="2592" r:id="rId52"/>
    <p:sldId id="2593" r:id="rId53"/>
    <p:sldId id="2594" r:id="rId54"/>
    <p:sldId id="2595" r:id="rId55"/>
    <p:sldId id="2596" r:id="rId56"/>
    <p:sldId id="835" r:id="rId57"/>
    <p:sldId id="2597" r:id="rId58"/>
    <p:sldId id="2598" r:id="rId59"/>
    <p:sldId id="2599" r:id="rId60"/>
    <p:sldId id="2600" r:id="rId61"/>
    <p:sldId id="2601" r:id="rId62"/>
    <p:sldId id="2602" r:id="rId63"/>
    <p:sldId id="2603" r:id="rId64"/>
    <p:sldId id="2604" r:id="rId65"/>
    <p:sldId id="2605" r:id="rId66"/>
    <p:sldId id="2606" r:id="rId67"/>
    <p:sldId id="2607" r:id="rId68"/>
    <p:sldId id="2608" r:id="rId69"/>
    <p:sldId id="2609" r:id="rId70"/>
    <p:sldId id="2610" r:id="rId71"/>
    <p:sldId id="2611" r:id="rId72"/>
    <p:sldId id="2612" r:id="rId73"/>
    <p:sldId id="2613" r:id="rId74"/>
    <p:sldId id="2614" r:id="rId75"/>
    <p:sldId id="2615" r:id="rId76"/>
    <p:sldId id="2616" r:id="rId77"/>
    <p:sldId id="2617" r:id="rId78"/>
    <p:sldId id="2618" r:id="rId79"/>
    <p:sldId id="2619" r:id="rId80"/>
    <p:sldId id="2620" r:id="rId81"/>
    <p:sldId id="2621" r:id="rId82"/>
    <p:sldId id="2622" r:id="rId83"/>
    <p:sldId id="2623" r:id="rId84"/>
    <p:sldId id="2624" r:id="rId85"/>
    <p:sldId id="572" r:id="rId86"/>
    <p:sldId id="2447" r:id="rId87"/>
    <p:sldId id="2449" r:id="rId88"/>
    <p:sldId id="2448" r:id="rId89"/>
    <p:sldId id="486" r:id="rId90"/>
    <p:sldId id="2462" r:id="rId91"/>
    <p:sldId id="2214" r:id="rId92"/>
    <p:sldId id="1437" r:id="rId9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103" d="100"/>
          <a:sy n="103" d="100"/>
        </p:scale>
        <p:origin x="13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9"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wmf"/><Relationship Id="rId7" Type="http://schemas.openxmlformats.org/officeDocument/2006/relationships/image" Target="../media/image26.wmf"/><Relationship Id="rId12" Type="http://schemas.openxmlformats.org/officeDocument/2006/relationships/image" Target="../media/image31.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 Id="rId14"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4.wmf"/><Relationship Id="rId7" Type="http://schemas.openxmlformats.org/officeDocument/2006/relationships/image" Target="../media/image45.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37.wmf"/><Relationship Id="rId7" Type="http://schemas.openxmlformats.org/officeDocument/2006/relationships/image" Target="../media/image47.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5.wmf"/><Relationship Id="rId5" Type="http://schemas.openxmlformats.org/officeDocument/2006/relationships/image" Target="../media/image39.wmf"/><Relationship Id="rId4"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image" Target="../media/image50.wmf"/><Relationship Id="rId5" Type="http://schemas.openxmlformats.org/officeDocument/2006/relationships/image" Target="../media/image53.wmf"/><Relationship Id="rId4"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10" Type="http://schemas.openxmlformats.org/officeDocument/2006/relationships/image" Target="../media/image66.wmf"/><Relationship Id="rId4" Type="http://schemas.openxmlformats.org/officeDocument/2006/relationships/image" Target="../media/image60.wmf"/><Relationship Id="rId9"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8.wmf"/><Relationship Id="rId2" Type="http://schemas.openxmlformats.org/officeDocument/2006/relationships/slideLayout" Target="../slideLayouts/slideLayout2.xml"/><Relationship Id="rId16" Type="http://schemas.openxmlformats.org/officeDocument/2006/relationships/image" Target="../media/image40.wmf"/><Relationship Id="rId1" Type="http://schemas.openxmlformats.org/officeDocument/2006/relationships/vmlDrawing" Target="../drawings/vmlDrawing3.vml"/><Relationship Id="rId6" Type="http://schemas.openxmlformats.org/officeDocument/2006/relationships/image" Target="../media/image35.w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29.bin"/><Relationship Id="rId14" Type="http://schemas.openxmlformats.org/officeDocument/2006/relationships/image" Target="../media/image39.wmf"/></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38.bin"/><Relationship Id="rId18" Type="http://schemas.openxmlformats.org/officeDocument/2006/relationships/image" Target="../media/image46.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8.wmf"/><Relationship Id="rId17" Type="http://schemas.openxmlformats.org/officeDocument/2006/relationships/oleObject" Target="../embeddings/oleObject40.bin"/><Relationship Id="rId2" Type="http://schemas.openxmlformats.org/officeDocument/2006/relationships/slideLayout" Target="../slideLayouts/slideLayout2.xml"/><Relationship Id="rId16" Type="http://schemas.openxmlformats.org/officeDocument/2006/relationships/image" Target="../media/image45.wmf"/><Relationship Id="rId1" Type="http://schemas.openxmlformats.org/officeDocument/2006/relationships/vmlDrawing" Target="../drawings/vmlDrawing4.vml"/><Relationship Id="rId6" Type="http://schemas.openxmlformats.org/officeDocument/2006/relationships/image" Target="../media/image43.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37.wmf"/><Relationship Id="rId4" Type="http://schemas.openxmlformats.org/officeDocument/2006/relationships/image" Target="../media/image42.wmf"/><Relationship Id="rId9" Type="http://schemas.openxmlformats.org/officeDocument/2006/relationships/oleObject" Target="../embeddings/oleObject36.bin"/><Relationship Id="rId14" Type="http://schemas.openxmlformats.org/officeDocument/2006/relationships/image" Target="../media/image39.wmf"/></Relationships>
</file>

<file path=ppt/slides/_rels/slide13.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46.bin"/><Relationship Id="rId18" Type="http://schemas.openxmlformats.org/officeDocument/2006/relationships/image" Target="../media/image48.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39.wmf"/><Relationship Id="rId17" Type="http://schemas.openxmlformats.org/officeDocument/2006/relationships/oleObject" Target="../embeddings/oleObject48.bin"/><Relationship Id="rId2" Type="http://schemas.openxmlformats.org/officeDocument/2006/relationships/slideLayout" Target="../slideLayouts/slideLayout2.xml"/><Relationship Id="rId16" Type="http://schemas.openxmlformats.org/officeDocument/2006/relationships/image" Target="../media/image47.wmf"/><Relationship Id="rId1" Type="http://schemas.openxmlformats.org/officeDocument/2006/relationships/vmlDrawing" Target="../drawings/vmlDrawing5.vml"/><Relationship Id="rId6" Type="http://schemas.openxmlformats.org/officeDocument/2006/relationships/image" Target="../media/image44.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38.wmf"/><Relationship Id="rId4" Type="http://schemas.openxmlformats.org/officeDocument/2006/relationships/image" Target="../media/image43.wmf"/><Relationship Id="rId9" Type="http://schemas.openxmlformats.org/officeDocument/2006/relationships/oleObject" Target="../embeddings/oleObject44.bin"/><Relationship Id="rId14" Type="http://schemas.openxmlformats.org/officeDocument/2006/relationships/image" Target="../media/image4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9.wmf"/></Relationships>
</file>

<file path=ppt/slides/_rels/slide15.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52.wmf"/><Relationship Id="rId4" Type="http://schemas.openxmlformats.org/officeDocument/2006/relationships/image" Target="../media/image50.wmf"/><Relationship Id="rId9" Type="http://schemas.openxmlformats.org/officeDocument/2006/relationships/oleObject" Target="../embeddings/oleObject53.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s>
</file>

<file path=ppt/slides/_rels/slide17.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61.bin"/><Relationship Id="rId18" Type="http://schemas.openxmlformats.org/officeDocument/2006/relationships/image" Target="../media/image64.wmf"/><Relationship Id="rId3" Type="http://schemas.openxmlformats.org/officeDocument/2006/relationships/oleObject" Target="../embeddings/oleObject56.bin"/><Relationship Id="rId21" Type="http://schemas.openxmlformats.org/officeDocument/2006/relationships/oleObject" Target="../embeddings/oleObject65.bin"/><Relationship Id="rId7" Type="http://schemas.openxmlformats.org/officeDocument/2006/relationships/oleObject" Target="../embeddings/oleObject58.bin"/><Relationship Id="rId12" Type="http://schemas.openxmlformats.org/officeDocument/2006/relationships/image" Target="../media/image61.wmf"/><Relationship Id="rId17" Type="http://schemas.openxmlformats.org/officeDocument/2006/relationships/oleObject" Target="../embeddings/oleObject63.bin"/><Relationship Id="rId2" Type="http://schemas.openxmlformats.org/officeDocument/2006/relationships/slideLayout" Target="../slideLayouts/slideLayout2.xml"/><Relationship Id="rId16" Type="http://schemas.openxmlformats.org/officeDocument/2006/relationships/image" Target="../media/image63.wmf"/><Relationship Id="rId20" Type="http://schemas.openxmlformats.org/officeDocument/2006/relationships/image" Target="../media/image65.wmf"/><Relationship Id="rId1" Type="http://schemas.openxmlformats.org/officeDocument/2006/relationships/vmlDrawing" Target="../drawings/vmlDrawing9.vml"/><Relationship Id="rId6" Type="http://schemas.openxmlformats.org/officeDocument/2006/relationships/image" Target="../media/image58.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10" Type="http://schemas.openxmlformats.org/officeDocument/2006/relationships/image" Target="../media/image60.wmf"/><Relationship Id="rId19" Type="http://schemas.openxmlformats.org/officeDocument/2006/relationships/oleObject" Target="../embeddings/oleObject64.bin"/><Relationship Id="rId4" Type="http://schemas.openxmlformats.org/officeDocument/2006/relationships/image" Target="../media/image57.wmf"/><Relationship Id="rId9" Type="http://schemas.openxmlformats.org/officeDocument/2006/relationships/oleObject" Target="../embeddings/oleObject59.bin"/><Relationship Id="rId14" Type="http://schemas.openxmlformats.org/officeDocument/2006/relationships/image" Target="../media/image62.wmf"/><Relationship Id="rId22" Type="http://schemas.openxmlformats.org/officeDocument/2006/relationships/image" Target="../media/image6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6.wmf"/><Relationship Id="rId5" Type="http://schemas.openxmlformats.org/officeDocument/2006/relationships/oleObject" Target="../embeddings/oleObject67.bin"/><Relationship Id="rId4" Type="http://schemas.openxmlformats.org/officeDocument/2006/relationships/image" Target="../media/image67.wmf"/></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6.wmf"/><Relationship Id="rId4" Type="http://schemas.openxmlformats.org/officeDocument/2006/relationships/oleObject" Target="../embeddings/oleObject6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tags" Target="../tags/tag4.xml"/><Relationship Id="rId1" Type="http://schemas.openxmlformats.org/officeDocument/2006/relationships/vmlDrawing" Target="../drawings/vmlDrawing12.v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67.wmf"/><Relationship Id="rId4" Type="http://schemas.openxmlformats.org/officeDocument/2006/relationships/notesSlide" Target="../notesSlides/notesSlide3.xml"/><Relationship Id="rId9" Type="http://schemas.openxmlformats.org/officeDocument/2006/relationships/oleObject" Target="../embeddings/oleObject69.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3.wmf"/><Relationship Id="rId2" Type="http://schemas.openxmlformats.org/officeDocument/2006/relationships/tags" Target="../tags/tag5.xml"/><Relationship Id="rId1" Type="http://schemas.openxmlformats.org/officeDocument/2006/relationships/vmlDrawing" Target="../drawings/vmlDrawing13.vml"/><Relationship Id="rId6" Type="http://schemas.openxmlformats.org/officeDocument/2006/relationships/oleObject" Target="../embeddings/oleObject70.bin"/><Relationship Id="rId5" Type="http://schemas.openxmlformats.org/officeDocument/2006/relationships/image" Target="../media/image55.png"/><Relationship Id="rId4"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slideLayout" Target="../slideLayouts/slideLayout2.xml"/><Relationship Id="rId7" Type="http://schemas.openxmlformats.org/officeDocument/2006/relationships/oleObject" Target="../embeddings/oleObject72.bin"/><Relationship Id="rId2" Type="http://schemas.openxmlformats.org/officeDocument/2006/relationships/tags" Target="../tags/tag6.xml"/><Relationship Id="rId1" Type="http://schemas.openxmlformats.org/officeDocument/2006/relationships/vmlDrawing" Target="../drawings/vmlDrawing14.vml"/><Relationship Id="rId6" Type="http://schemas.openxmlformats.org/officeDocument/2006/relationships/image" Target="../media/image73.wmf"/><Relationship Id="rId5" Type="http://schemas.openxmlformats.org/officeDocument/2006/relationships/oleObject" Target="../embeddings/oleObject71.bin"/><Relationship Id="rId4"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slideLayout" Target="../slideLayouts/slideLayout2.xml"/><Relationship Id="rId7" Type="http://schemas.openxmlformats.org/officeDocument/2006/relationships/oleObject" Target="../embeddings/oleObject74.bin"/><Relationship Id="rId2" Type="http://schemas.openxmlformats.org/officeDocument/2006/relationships/tags" Target="../tags/tag7.xml"/><Relationship Id="rId1" Type="http://schemas.openxmlformats.org/officeDocument/2006/relationships/vmlDrawing" Target="../drawings/vmlDrawing15.vml"/><Relationship Id="rId6" Type="http://schemas.openxmlformats.org/officeDocument/2006/relationships/image" Target="../media/image75.wmf"/><Relationship Id="rId5" Type="http://schemas.openxmlformats.org/officeDocument/2006/relationships/oleObject" Target="../embeddings/oleObject73.bin"/><Relationship Id="rId4"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16.vml"/><Relationship Id="rId6" Type="http://schemas.openxmlformats.org/officeDocument/2006/relationships/image" Target="../media/image77.wmf"/><Relationship Id="rId5" Type="http://schemas.openxmlformats.org/officeDocument/2006/relationships/oleObject" Target="../embeddings/oleObject75.bin"/><Relationship Id="rId4"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slideLayout" Target="../slideLayouts/slideLayout2.xml"/><Relationship Id="rId7" Type="http://schemas.openxmlformats.org/officeDocument/2006/relationships/oleObject" Target="../embeddings/oleObject77.bin"/><Relationship Id="rId2" Type="http://schemas.openxmlformats.org/officeDocument/2006/relationships/tags" Target="../tags/tag10.xml"/><Relationship Id="rId1" Type="http://schemas.openxmlformats.org/officeDocument/2006/relationships/vmlDrawing" Target="../drawings/vmlDrawing17.vml"/><Relationship Id="rId6" Type="http://schemas.openxmlformats.org/officeDocument/2006/relationships/image" Target="../media/image78.wmf"/><Relationship Id="rId5" Type="http://schemas.openxmlformats.org/officeDocument/2006/relationships/oleObject" Target="../embeddings/oleObject76.bin"/><Relationship Id="rId4"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slideLayout" Target="../slideLayouts/slideLayout2.xml"/><Relationship Id="rId7" Type="http://schemas.openxmlformats.org/officeDocument/2006/relationships/oleObject" Target="../embeddings/oleObject79.bin"/><Relationship Id="rId2" Type="http://schemas.openxmlformats.org/officeDocument/2006/relationships/tags" Target="../tags/tag11.xml"/><Relationship Id="rId1" Type="http://schemas.openxmlformats.org/officeDocument/2006/relationships/vmlDrawing" Target="../drawings/vmlDrawing18.vml"/><Relationship Id="rId6" Type="http://schemas.openxmlformats.org/officeDocument/2006/relationships/image" Target="../media/image80.wmf"/><Relationship Id="rId5" Type="http://schemas.openxmlformats.org/officeDocument/2006/relationships/oleObject" Target="../embeddings/oleObject78.bin"/><Relationship Id="rId10" Type="http://schemas.openxmlformats.org/officeDocument/2006/relationships/image" Target="../media/image82.wmf"/><Relationship Id="rId4" Type="http://schemas.openxmlformats.org/officeDocument/2006/relationships/notesSlide" Target="../notesSlides/notesSlide10.xml"/><Relationship Id="rId9" Type="http://schemas.openxmlformats.org/officeDocument/2006/relationships/oleObject" Target="../embeddings/oleObject8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slideLayout" Target="../slideLayouts/slideLayout2.xml"/><Relationship Id="rId7" Type="http://schemas.openxmlformats.org/officeDocument/2006/relationships/oleObject" Target="../embeddings/oleObject82.bin"/><Relationship Id="rId2" Type="http://schemas.openxmlformats.org/officeDocument/2006/relationships/tags" Target="../tags/tag12.xml"/><Relationship Id="rId1" Type="http://schemas.openxmlformats.org/officeDocument/2006/relationships/vmlDrawing" Target="../drawings/vmlDrawing19.vml"/><Relationship Id="rId6" Type="http://schemas.openxmlformats.org/officeDocument/2006/relationships/image" Target="../media/image83.wmf"/><Relationship Id="rId5" Type="http://schemas.openxmlformats.org/officeDocument/2006/relationships/oleObject" Target="../embeddings/oleObject81.bin"/><Relationship Id="rId10" Type="http://schemas.openxmlformats.org/officeDocument/2006/relationships/image" Target="../media/image85.wmf"/><Relationship Id="rId4" Type="http://schemas.openxmlformats.org/officeDocument/2006/relationships/notesSlide" Target="../notesSlides/notesSlide11.xml"/><Relationship Id="rId9" Type="http://schemas.openxmlformats.org/officeDocument/2006/relationships/oleObject" Target="../embeddings/oleObject8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05.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66.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slideLayout" Target="../slideLayouts/slideLayout2.xml"/><Relationship Id="rId7" Type="http://schemas.openxmlformats.org/officeDocument/2006/relationships/oleObject" Target="../embeddings/oleObject85.bin"/><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image" Target="../media/image116.wmf"/><Relationship Id="rId5" Type="http://schemas.openxmlformats.org/officeDocument/2006/relationships/oleObject" Target="../embeddings/oleObject84.bin"/><Relationship Id="rId4"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21.vml"/><Relationship Id="rId6" Type="http://schemas.openxmlformats.org/officeDocument/2006/relationships/image" Target="../media/image118.wmf"/><Relationship Id="rId5" Type="http://schemas.openxmlformats.org/officeDocument/2006/relationships/oleObject" Target="../embeddings/oleObject86.bin"/><Relationship Id="rId4"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9.wmf"/></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image" Target="../media/image17.wmf"/><Relationship Id="rId3" Type="http://schemas.openxmlformats.org/officeDocument/2006/relationships/oleObject" Target="../embeddings/oleObject1.bin"/><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16.wmf"/><Relationship Id="rId20" Type="http://schemas.openxmlformats.org/officeDocument/2006/relationships/image" Target="../media/image18.wmf"/><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image" Target="../media/image14.wmf"/><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11.wmf"/><Relationship Id="rId9" Type="http://schemas.openxmlformats.org/officeDocument/2006/relationships/image" Target="../media/image13.wmf"/><Relationship Id="rId14" Type="http://schemas.openxmlformats.org/officeDocument/2006/relationships/image" Target="../media/image15.wmf"/><Relationship Id="rId22" Type="http://schemas.openxmlformats.org/officeDocument/2006/relationships/image" Target="../media/image19.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7.bin"/><Relationship Id="rId18" Type="http://schemas.openxmlformats.org/officeDocument/2006/relationships/image" Target="../media/image27.wmf"/><Relationship Id="rId26" Type="http://schemas.openxmlformats.org/officeDocument/2006/relationships/image" Target="../media/image31.wmf"/><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24.wmf"/><Relationship Id="rId17" Type="http://schemas.openxmlformats.org/officeDocument/2006/relationships/oleObject" Target="../embeddings/oleObject19.bin"/><Relationship Id="rId25"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26.wmf"/><Relationship Id="rId20" Type="http://schemas.openxmlformats.org/officeDocument/2006/relationships/image" Target="../media/image28.wmf"/><Relationship Id="rId29" Type="http://schemas.openxmlformats.org/officeDocument/2006/relationships/oleObject" Target="../embeddings/oleObject25.bin"/><Relationship Id="rId1" Type="http://schemas.openxmlformats.org/officeDocument/2006/relationships/vmlDrawing" Target="../drawings/vmlDrawing2.vml"/><Relationship Id="rId6" Type="http://schemas.openxmlformats.org/officeDocument/2006/relationships/image" Target="../media/image21.wmf"/><Relationship Id="rId11" Type="http://schemas.openxmlformats.org/officeDocument/2006/relationships/oleObject" Target="../embeddings/oleObject16.bin"/><Relationship Id="rId24" Type="http://schemas.openxmlformats.org/officeDocument/2006/relationships/image" Target="../media/image30.wmf"/><Relationship Id="rId5" Type="http://schemas.openxmlformats.org/officeDocument/2006/relationships/oleObject" Target="../embeddings/oleObject13.bin"/><Relationship Id="rId15" Type="http://schemas.openxmlformats.org/officeDocument/2006/relationships/oleObject" Target="../embeddings/oleObject18.bin"/><Relationship Id="rId23" Type="http://schemas.openxmlformats.org/officeDocument/2006/relationships/oleObject" Target="../embeddings/oleObject22.bin"/><Relationship Id="rId28" Type="http://schemas.openxmlformats.org/officeDocument/2006/relationships/image" Target="../media/image32.wmf"/><Relationship Id="rId10" Type="http://schemas.openxmlformats.org/officeDocument/2006/relationships/image" Target="../media/image23.wmf"/><Relationship Id="rId19" Type="http://schemas.openxmlformats.org/officeDocument/2006/relationships/oleObject" Target="../embeddings/oleObject20.bin"/><Relationship Id="rId4" Type="http://schemas.openxmlformats.org/officeDocument/2006/relationships/image" Target="../media/image20.wmf"/><Relationship Id="rId9" Type="http://schemas.openxmlformats.org/officeDocument/2006/relationships/oleObject" Target="../embeddings/oleObject15.bin"/><Relationship Id="rId14" Type="http://schemas.openxmlformats.org/officeDocument/2006/relationships/image" Target="../media/image25.wmf"/><Relationship Id="rId22" Type="http://schemas.openxmlformats.org/officeDocument/2006/relationships/image" Target="../media/image29.wmf"/><Relationship Id="rId27" Type="http://schemas.openxmlformats.org/officeDocument/2006/relationships/oleObject" Target="../embeddings/oleObject24.bin"/><Relationship Id="rId30" Type="http://schemas.openxmlformats.org/officeDocument/2006/relationships/image" Target="../media/image33.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833119" y="1122362"/>
            <a:ext cx="3200401" cy="2387601"/>
          </a:xfrm>
          <a:prstGeom prst="rect">
            <a:avLst/>
          </a:prstGeom>
        </p:spPr>
        <p:txBody>
          <a:bodyPr>
            <a:normAutofit fontScale="90000"/>
          </a:bodyPr>
          <a:lstStyle/>
          <a:p>
            <a:pPr algn="l">
              <a:defRPr sz="4100">
                <a:solidFill>
                  <a:srgbClr val="C00000"/>
                </a:solidFill>
              </a:defRPr>
            </a:pPr>
            <a:r>
              <a:rPr lang="zh-CN" altLang="zh-CN" sz="4100">
                <a:ea typeface="宋体" panose="02010600030101010101" pitchFamily="2" charset="-122"/>
              </a:rPr>
              <a:t>矩阵分解</a:t>
            </a:r>
            <a:r>
              <a:rPr lang="en-US" altLang="zh-CN" sz="4100">
                <a:ea typeface="宋体" panose="02010600030101010101" pitchFamily="2" charset="-122"/>
              </a:rPr>
              <a:t>, Colab</a:t>
            </a:r>
            <a:r>
              <a:rPr lang="zh-CN" altLang="zh-CN" sz="4100">
                <a:ea typeface="宋体" panose="02010600030101010101" pitchFamily="2" charset="-122"/>
              </a:rPr>
              <a:t>与基于流行度的推荐</a:t>
            </a:r>
            <a:r>
              <a:rPr lang="zh-CN" sz="4100">
                <a:ea typeface="宋体" panose="02010600030101010101" pitchFamily="2" charset="-122"/>
              </a:rPr>
              <a:t/>
            </a:r>
            <a:br>
              <a:rPr lang="zh-CN" sz="4100">
                <a:ea typeface="宋体" panose="02010600030101010101" pitchFamily="2" charset="-122"/>
              </a:rPr>
            </a:br>
            <a:r>
              <a:rPr dirty="0"/>
              <a:t>Lesson-0</a:t>
            </a:r>
            <a:r>
              <a:rPr lang="en-US" altLang="zh-CN" dirty="0"/>
              <a:t>6</a:t>
            </a:r>
            <a:endParaRPr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20</a:t>
            </a:r>
            <a:r>
              <a:rPr dirty="0"/>
              <a:t>.</a:t>
            </a:r>
            <a:r>
              <a:rPr lang="en-US" altLang="zh-CN" dirty="0"/>
              <a:t>2</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普通矩阵的矩阵分解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56385"/>
            <a:ext cx="4944745"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 A 是</a:t>
            </a:r>
            <a:r>
              <a:rPr lang="en-US" altLang="zh-CN" sz="2000" dirty="0">
                <a:ea typeface="宋体" panose="02010600030101010101" pitchFamily="2" charset="-122"/>
                <a:sym typeface="+mn-ea"/>
              </a:rPr>
              <a:t>NxN</a:t>
            </a:r>
            <a:r>
              <a:rPr lang="zh-CN" altLang="zh-CN" sz="2000" dirty="0">
                <a:ea typeface="宋体" panose="02010600030101010101" pitchFamily="2" charset="-122"/>
                <a:sym typeface="+mn-ea"/>
              </a:rPr>
              <a:t>维的</a:t>
            </a:r>
            <a:r>
              <a:rPr lang="zh-CN" altLang="en-US" sz="2000" dirty="0">
                <a:ea typeface="宋体" panose="02010600030101010101" pitchFamily="2" charset="-122"/>
                <a:sym typeface="+mn-ea"/>
              </a:rPr>
              <a:t>方阵，对矩阵 A 进行特征分解：</a:t>
            </a:r>
            <a:endParaRPr lang="zh-CN"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r>
              <a:rPr sz="2000" dirty="0">
                <a:ea typeface="宋体" panose="02010600030101010101" pitchFamily="2" charset="-122"/>
              </a:rPr>
              <a:t>U 的列向量是 A 的特征向量</a:t>
            </a:r>
          </a:p>
          <a:p>
            <a:pPr>
              <a:lnSpc>
                <a:spcPct val="150000"/>
              </a:lnSpc>
            </a:pPr>
            <a:r>
              <a:rPr sz="2000" dirty="0">
                <a:ea typeface="宋体" panose="02010600030101010101" pitchFamily="2" charset="-122"/>
              </a:rPr>
              <a:t>Λ 是对角矩阵，</a:t>
            </a:r>
            <a:r>
              <a:rPr lang="zh-CN" sz="2000" dirty="0">
                <a:ea typeface="宋体" panose="02010600030101010101" pitchFamily="2" charset="-122"/>
              </a:rPr>
              <a:t>元素</a:t>
            </a:r>
            <a:r>
              <a:rPr sz="2000" dirty="0">
                <a:ea typeface="宋体" panose="02010600030101010101" pitchFamily="2" charset="-122"/>
              </a:rPr>
              <a:t>是特征向量的特征值</a:t>
            </a: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p:txBody>
      </p:sp>
      <p:graphicFrame>
        <p:nvGraphicFramePr>
          <p:cNvPr id="4" name="对象 -2147482616"/>
          <p:cNvGraphicFramePr>
            <a:graphicFrameLocks noChangeAspect="1"/>
          </p:cNvGraphicFramePr>
          <p:nvPr/>
        </p:nvGraphicFramePr>
        <p:xfrm>
          <a:off x="1600835" y="2181225"/>
          <a:ext cx="1960880" cy="559435"/>
        </p:xfrm>
        <a:graphic>
          <a:graphicData uri="http://schemas.openxmlformats.org/presentationml/2006/ole">
            <mc:AlternateContent xmlns:mc="http://schemas.openxmlformats.org/markup-compatibility/2006">
              <mc:Choice xmlns:v="urn:schemas-microsoft-com:vml" Requires="v">
                <p:oleObj spid="_x0000_s3096" r:id="rId3" imgW="723900" imgH="203200" progId="Equation.KSEE3">
                  <p:embed/>
                </p:oleObj>
              </mc:Choice>
              <mc:Fallback>
                <p:oleObj r:id="rId3" imgW="723900" imgH="203200" progId="Equation.KSEE3">
                  <p:embed/>
                  <p:pic>
                    <p:nvPicPr>
                      <p:cNvPr id="0" name="图片 3075"/>
                      <p:cNvPicPr/>
                      <p:nvPr/>
                    </p:nvPicPr>
                    <p:blipFill>
                      <a:blip r:embed="rId4"/>
                      <a:stretch>
                        <a:fillRect/>
                      </a:stretch>
                    </p:blipFill>
                    <p:spPr>
                      <a:xfrm>
                        <a:off x="1600835" y="2181225"/>
                        <a:ext cx="1960880" cy="559435"/>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053465" y="3942715"/>
          <a:ext cx="1380490" cy="1030605"/>
        </p:xfrm>
        <a:graphic>
          <a:graphicData uri="http://schemas.openxmlformats.org/presentationml/2006/ole">
            <mc:AlternateContent xmlns:mc="http://schemas.openxmlformats.org/markup-compatibility/2006">
              <mc:Choice xmlns:v="urn:schemas-microsoft-com:vml" Requires="v">
                <p:oleObj spid="_x0000_s3097" r:id="rId5" imgW="622300" imgH="457200" progId="Equation.KSEE3">
                  <p:embed/>
                </p:oleObj>
              </mc:Choice>
              <mc:Fallback>
                <p:oleObj r:id="rId5" imgW="622300" imgH="457200" progId="Equation.KSEE3">
                  <p:embed/>
                  <p:pic>
                    <p:nvPicPr>
                      <p:cNvPr id="0" name="图片 3075"/>
                      <p:cNvPicPr/>
                      <p:nvPr/>
                    </p:nvPicPr>
                    <p:blipFill>
                      <a:blip r:embed="rId6"/>
                      <a:stretch>
                        <a:fillRect/>
                      </a:stretch>
                    </p:blipFill>
                    <p:spPr>
                      <a:xfrm>
                        <a:off x="1053465" y="3942715"/>
                        <a:ext cx="1380490" cy="103060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2906078" y="4088765"/>
          <a:ext cx="8758555" cy="738505"/>
        </p:xfrm>
        <a:graphic>
          <a:graphicData uri="http://schemas.openxmlformats.org/presentationml/2006/ole">
            <mc:AlternateContent xmlns:mc="http://schemas.openxmlformats.org/markup-compatibility/2006">
              <mc:Choice xmlns:v="urn:schemas-microsoft-com:vml" Requires="v">
                <p:oleObj spid="_x0000_s3098" r:id="rId7" imgW="5969000" imgH="495300" progId="Equation.KSEE3">
                  <p:embed/>
                </p:oleObj>
              </mc:Choice>
              <mc:Fallback>
                <p:oleObj r:id="rId7" imgW="5969000" imgH="495300" progId="Equation.KSEE3">
                  <p:embed/>
                  <p:pic>
                    <p:nvPicPr>
                      <p:cNvPr id="0" name="图片 3075"/>
                      <p:cNvPicPr/>
                      <p:nvPr/>
                    </p:nvPicPr>
                    <p:blipFill>
                      <a:blip r:embed="rId8"/>
                      <a:stretch>
                        <a:fillRect/>
                      </a:stretch>
                    </p:blipFill>
                    <p:spPr>
                      <a:xfrm>
                        <a:off x="2906078" y="4088765"/>
                        <a:ext cx="8758555" cy="738505"/>
                      </a:xfrm>
                      <a:prstGeom prst="rect">
                        <a:avLst/>
                      </a:prstGeom>
                      <a:noFill/>
                      <a:ln w="38100">
                        <a:noFill/>
                        <a:miter/>
                      </a:ln>
                    </p:spPr>
                  </p:pic>
                </p:oleObj>
              </mc:Fallback>
            </mc:AlternateContent>
          </a:graphicData>
        </a:graphic>
      </p:graphicFrame>
      <p:sp>
        <p:nvSpPr>
          <p:cNvPr id="25" name="下箭头 24"/>
          <p:cNvSpPr/>
          <p:nvPr/>
        </p:nvSpPr>
        <p:spPr>
          <a:xfrm>
            <a:off x="3098800" y="497347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4970780" y="5568315"/>
          <a:ext cx="448310" cy="488315"/>
        </p:xfrm>
        <a:graphic>
          <a:graphicData uri="http://schemas.openxmlformats.org/presentationml/2006/ole">
            <mc:AlternateContent xmlns:mc="http://schemas.openxmlformats.org/markup-compatibility/2006">
              <mc:Choice xmlns:v="urn:schemas-microsoft-com:vml" Requires="v">
                <p:oleObj spid="_x0000_s3099" r:id="rId9" imgW="165100" imgH="177165" progId="Equation.KSEE3">
                  <p:embed/>
                </p:oleObj>
              </mc:Choice>
              <mc:Fallback>
                <p:oleObj r:id="rId9" imgW="165100" imgH="177165" progId="Equation.KSEE3">
                  <p:embed/>
                  <p:pic>
                    <p:nvPicPr>
                      <p:cNvPr id="0" name="图片 3075"/>
                      <p:cNvPicPr/>
                      <p:nvPr/>
                    </p:nvPicPr>
                    <p:blipFill>
                      <a:blip r:embed="rId10"/>
                      <a:stretch>
                        <a:fillRect/>
                      </a:stretch>
                    </p:blipFill>
                    <p:spPr>
                      <a:xfrm>
                        <a:off x="4970780" y="5568315"/>
                        <a:ext cx="448310" cy="488315"/>
                      </a:xfrm>
                      <a:prstGeom prst="rect">
                        <a:avLst/>
                      </a:prstGeom>
                      <a:noFill/>
                      <a:ln w="38100">
                        <a:noFill/>
                        <a:miter/>
                      </a:ln>
                    </p:spPr>
                  </p:pic>
                </p:oleObj>
              </mc:Fallback>
            </mc:AlternateContent>
          </a:graphicData>
        </a:graphic>
      </p:graphicFrame>
      <p:sp>
        <p:nvSpPr>
          <p:cNvPr id="11" name="下箭头 10"/>
          <p:cNvSpPr/>
          <p:nvPr/>
        </p:nvSpPr>
        <p:spPr>
          <a:xfrm>
            <a:off x="5034915" y="497347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2" name="对象 -2147482616"/>
          <p:cNvGraphicFramePr>
            <a:graphicFrameLocks noChangeAspect="1"/>
          </p:cNvGraphicFramePr>
          <p:nvPr/>
        </p:nvGraphicFramePr>
        <p:xfrm>
          <a:off x="3130550" y="5584825"/>
          <a:ext cx="414020" cy="455295"/>
        </p:xfrm>
        <a:graphic>
          <a:graphicData uri="http://schemas.openxmlformats.org/presentationml/2006/ole">
            <mc:AlternateContent xmlns:mc="http://schemas.openxmlformats.org/markup-compatibility/2006">
              <mc:Choice xmlns:v="urn:schemas-microsoft-com:vml" Requires="v">
                <p:oleObj spid="_x0000_s3100" r:id="rId11" imgW="152400" imgH="165100" progId="Equation.KSEE3">
                  <p:embed/>
                </p:oleObj>
              </mc:Choice>
              <mc:Fallback>
                <p:oleObj r:id="rId11" imgW="152400" imgH="165100" progId="Equation.KSEE3">
                  <p:embed/>
                  <p:pic>
                    <p:nvPicPr>
                      <p:cNvPr id="0" name="图片 3075"/>
                      <p:cNvPicPr/>
                      <p:nvPr/>
                    </p:nvPicPr>
                    <p:blipFill>
                      <a:blip r:embed="rId12"/>
                      <a:stretch>
                        <a:fillRect/>
                      </a:stretch>
                    </p:blipFill>
                    <p:spPr>
                      <a:xfrm>
                        <a:off x="3130550" y="5584825"/>
                        <a:ext cx="414020" cy="455295"/>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7494270" y="5565775"/>
          <a:ext cx="414020" cy="455295"/>
        </p:xfrm>
        <a:graphic>
          <a:graphicData uri="http://schemas.openxmlformats.org/presentationml/2006/ole">
            <mc:AlternateContent xmlns:mc="http://schemas.openxmlformats.org/markup-compatibility/2006">
              <mc:Choice xmlns:v="urn:schemas-microsoft-com:vml" Requires="v">
                <p:oleObj spid="_x0000_s3101" r:id="rId13" imgW="152400" imgH="165100" progId="Equation.KSEE3">
                  <p:embed/>
                </p:oleObj>
              </mc:Choice>
              <mc:Fallback>
                <p:oleObj r:id="rId13" imgW="152400" imgH="165100" progId="Equation.KSEE3">
                  <p:embed/>
                  <p:pic>
                    <p:nvPicPr>
                      <p:cNvPr id="0" name="图片 3075"/>
                      <p:cNvPicPr/>
                      <p:nvPr/>
                    </p:nvPicPr>
                    <p:blipFill>
                      <a:blip r:embed="rId14"/>
                      <a:stretch>
                        <a:fillRect/>
                      </a:stretch>
                    </p:blipFill>
                    <p:spPr>
                      <a:xfrm>
                        <a:off x="7494270" y="5565775"/>
                        <a:ext cx="414020" cy="455295"/>
                      </a:xfrm>
                      <a:prstGeom prst="rect">
                        <a:avLst/>
                      </a:prstGeom>
                      <a:noFill/>
                      <a:ln w="38100">
                        <a:noFill/>
                        <a:miter/>
                      </a:ln>
                    </p:spPr>
                  </p:pic>
                </p:oleObj>
              </mc:Fallback>
            </mc:AlternateContent>
          </a:graphicData>
        </a:graphic>
      </p:graphicFrame>
      <p:sp>
        <p:nvSpPr>
          <p:cNvPr id="16" name="下箭头 15"/>
          <p:cNvSpPr/>
          <p:nvPr/>
        </p:nvSpPr>
        <p:spPr>
          <a:xfrm>
            <a:off x="7541260" y="497347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7" name="下箭头 16"/>
          <p:cNvSpPr/>
          <p:nvPr/>
        </p:nvSpPr>
        <p:spPr>
          <a:xfrm>
            <a:off x="10161905" y="493537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8" name="对象 -2147482616"/>
          <p:cNvGraphicFramePr>
            <a:graphicFrameLocks noChangeAspect="1"/>
          </p:cNvGraphicFramePr>
          <p:nvPr/>
        </p:nvGraphicFramePr>
        <p:xfrm>
          <a:off x="10040938" y="5496560"/>
          <a:ext cx="690245" cy="560705"/>
        </p:xfrm>
        <a:graphic>
          <a:graphicData uri="http://schemas.openxmlformats.org/presentationml/2006/ole">
            <mc:AlternateContent xmlns:mc="http://schemas.openxmlformats.org/markup-compatibility/2006">
              <mc:Choice xmlns:v="urn:schemas-microsoft-com:vml" Requires="v">
                <p:oleObj spid="_x0000_s3102" r:id="rId15" imgW="254000" imgH="203200" progId="Equation.KSEE3">
                  <p:embed/>
                </p:oleObj>
              </mc:Choice>
              <mc:Fallback>
                <p:oleObj r:id="rId15" imgW="254000" imgH="203200" progId="Equation.KSEE3">
                  <p:embed/>
                  <p:pic>
                    <p:nvPicPr>
                      <p:cNvPr id="0" name="图片 3075"/>
                      <p:cNvPicPr/>
                      <p:nvPr/>
                    </p:nvPicPr>
                    <p:blipFill>
                      <a:blip r:embed="rId16"/>
                      <a:stretch>
                        <a:fillRect/>
                      </a:stretch>
                    </p:blipFill>
                    <p:spPr>
                      <a:xfrm>
                        <a:off x="10040938" y="5496560"/>
                        <a:ext cx="690245" cy="560705"/>
                      </a:xfrm>
                      <a:prstGeom prst="rect">
                        <a:avLst/>
                      </a:prstGeom>
                      <a:noFill/>
                      <a:ln w="38100">
                        <a:noFill/>
                        <a:miter/>
                      </a:ln>
                    </p:spPr>
                  </p:pic>
                </p:oleObj>
              </mc:Fallback>
            </mc:AlternateContent>
          </a:graphicData>
        </a:graphic>
      </p:graphicFrame>
      <p:sp>
        <p:nvSpPr>
          <p:cNvPr id="20" name="下箭头 19"/>
          <p:cNvSpPr/>
          <p:nvPr/>
        </p:nvSpPr>
        <p:spPr>
          <a:xfrm rot="11400000">
            <a:off x="6881495" y="355679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1" name="Content Placeholder 2"/>
          <p:cNvSpPr txBox="1">
            <a:spLocks noGrp="1"/>
          </p:cNvSpPr>
          <p:nvPr/>
        </p:nvSpPr>
        <p:spPr>
          <a:xfrm>
            <a:off x="5761990" y="2016760"/>
            <a:ext cx="6241415" cy="1381760"/>
          </a:xfrm>
          <a:prstGeom prst="rect">
            <a:avLst/>
          </a:prstGeom>
          <a:ln w="12700">
            <a:miter lim="400000"/>
          </a:ln>
        </p:spPr>
        <p:txBody>
          <a:bodyPr lIns="45719" rIns="45719">
            <a:normAutofit fontScale="8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特征值</a:t>
            </a:r>
            <a:r>
              <a:rPr lang="en-US" altLang="zh-CN" sz="1800" dirty="0">
                <a:ea typeface="宋体" panose="02010600030101010101" pitchFamily="2" charset="-122"/>
                <a:sym typeface="+mn-ea"/>
              </a:rPr>
              <a:t>5.64575131</a:t>
            </a:r>
            <a:r>
              <a:rPr lang="zh-CN" altLang="zh-CN" sz="1800" dirty="0">
                <a:ea typeface="宋体" panose="02010600030101010101" pitchFamily="2" charset="-122"/>
                <a:sym typeface="+mn-ea"/>
              </a:rPr>
              <a:t>对应的特征向量为</a:t>
            </a:r>
            <a:r>
              <a:rPr lang="en-US" altLang="zh-CN" sz="1800" dirty="0">
                <a:ea typeface="宋体" panose="02010600030101010101" pitchFamily="2" charset="-122"/>
                <a:sym typeface="+mn-ea"/>
              </a:rPr>
              <a:t>[0.97760877   0.21043072]</a:t>
            </a:r>
          </a:p>
          <a:p>
            <a:pPr marL="0" indent="0">
              <a:lnSpc>
                <a:spcPct val="150000"/>
              </a:lnSpc>
              <a:buNone/>
            </a:pPr>
            <a:r>
              <a:rPr lang="zh-CN" altLang="zh-CN" sz="1800" dirty="0">
                <a:ea typeface="宋体" panose="02010600030101010101" pitchFamily="2" charset="-122"/>
                <a:sym typeface="+mn-ea"/>
              </a:rPr>
              <a:t>特征值</a:t>
            </a:r>
            <a:r>
              <a:rPr lang="en-US" altLang="zh-CN" sz="1800" dirty="0">
                <a:ea typeface="宋体" panose="02010600030101010101" pitchFamily="2" charset="-122"/>
                <a:sym typeface="+mn-ea"/>
              </a:rPr>
              <a:t>0.35424869</a:t>
            </a:r>
            <a:r>
              <a:rPr lang="zh-CN" altLang="zh-CN" sz="1800" dirty="0">
                <a:ea typeface="宋体" panose="02010600030101010101" pitchFamily="2" charset="-122"/>
                <a:sym typeface="+mn-ea"/>
              </a:rPr>
              <a:t>对应的特征向量为</a:t>
            </a:r>
            <a:r>
              <a:rPr lang="en-US" altLang="zh-CN" sz="1800" dirty="0">
                <a:ea typeface="宋体" panose="02010600030101010101" pitchFamily="2" charset="-122"/>
                <a:sym typeface="+mn-ea"/>
              </a:rPr>
              <a:t>[-0.54247681   0.84007078]</a:t>
            </a:r>
          </a:p>
          <a:p>
            <a:pPr marL="0" indent="0">
              <a:lnSpc>
                <a:spcPct val="150000"/>
              </a:lnSpc>
              <a:buNone/>
            </a:pPr>
            <a:r>
              <a:rPr lang="zh-CN" altLang="zh-CN" sz="1800" dirty="0">
                <a:ea typeface="宋体" panose="02010600030101010101" pitchFamily="2" charset="-122"/>
                <a:sym typeface="+mn-ea"/>
              </a:rPr>
              <a:t>特征向量之间一定线性无关</a:t>
            </a: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11" grpId="0" bldLvl="0" animBg="1"/>
      <p:bldP spid="11" grpId="1" animBg="1"/>
      <p:bldP spid="16" grpId="0" bldLvl="0" animBg="1"/>
      <p:bldP spid="16" grpId="1" animBg="1"/>
      <p:bldP spid="17" grpId="0" bldLvl="0" animBg="1"/>
      <p:bldP spid="17" grpId="1" animBg="1"/>
      <p:bldP spid="20" grpId="0" bldLvl="0" animBg="1"/>
      <p:bldP spid="2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普通矩阵的矩阵分解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56385"/>
            <a:ext cx="5180330" cy="524446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2000" dirty="0">
                <a:ea typeface="宋体" panose="02010600030101010101" pitchFamily="2" charset="-122"/>
                <a:sym typeface="+mn-ea"/>
              </a:rPr>
              <a:t>import numpy as np</a:t>
            </a:r>
          </a:p>
          <a:p>
            <a:pPr marL="0" indent="0">
              <a:lnSpc>
                <a:spcPct val="150000"/>
              </a:lnSpc>
              <a:buNone/>
            </a:pPr>
            <a:r>
              <a:rPr sz="2000" dirty="0">
                <a:ea typeface="宋体" panose="02010600030101010101" pitchFamily="2" charset="-122"/>
                <a:sym typeface="+mn-ea"/>
              </a:rPr>
              <a:t>A = np.array([[5,3],</a:t>
            </a:r>
          </a:p>
          <a:p>
            <a:pPr marL="0" indent="0">
              <a:lnSpc>
                <a:spcPct val="150000"/>
              </a:lnSpc>
              <a:buNone/>
            </a:pPr>
            <a:r>
              <a:rPr sz="2000" dirty="0">
                <a:ea typeface="宋体" panose="02010600030101010101" pitchFamily="2" charset="-122"/>
                <a:sym typeface="+mn-ea"/>
              </a:rPr>
              <a:t>	        [1,1]])</a:t>
            </a:r>
          </a:p>
          <a:p>
            <a:pPr marL="0" indent="0">
              <a:lnSpc>
                <a:spcPct val="150000"/>
              </a:lnSpc>
              <a:buNone/>
            </a:pPr>
            <a:r>
              <a:rPr sz="2000" dirty="0">
                <a:ea typeface="宋体" panose="02010600030101010101" pitchFamily="2" charset="-122"/>
                <a:sym typeface="+mn-ea"/>
              </a:rPr>
              <a:t>lamda, U = np.linalg.eig(A)</a:t>
            </a:r>
          </a:p>
          <a:p>
            <a:pPr marL="0" indent="0">
              <a:lnSpc>
                <a:spcPct val="150000"/>
              </a:lnSpc>
              <a:buNone/>
            </a:pPr>
            <a:r>
              <a:rPr sz="2000" dirty="0">
                <a:ea typeface="宋体" panose="02010600030101010101" pitchFamily="2" charset="-122"/>
                <a:sym typeface="+mn-ea"/>
              </a:rPr>
              <a:t>print('矩阵A: ')</a:t>
            </a:r>
          </a:p>
          <a:p>
            <a:pPr marL="0" indent="0">
              <a:lnSpc>
                <a:spcPct val="150000"/>
              </a:lnSpc>
              <a:buNone/>
            </a:pPr>
            <a:r>
              <a:rPr sz="2000" dirty="0">
                <a:ea typeface="宋体" panose="02010600030101010101" pitchFamily="2" charset="-122"/>
                <a:sym typeface="+mn-ea"/>
              </a:rPr>
              <a:t>print(A)</a:t>
            </a:r>
          </a:p>
          <a:p>
            <a:pPr marL="0" indent="0">
              <a:lnSpc>
                <a:spcPct val="150000"/>
              </a:lnSpc>
              <a:buNone/>
            </a:pPr>
            <a:r>
              <a:rPr sz="2000" dirty="0">
                <a:ea typeface="宋体" panose="02010600030101010101" pitchFamily="2" charset="-122"/>
                <a:sym typeface="+mn-ea"/>
              </a:rPr>
              <a:t>print('特征值: ',lamda)</a:t>
            </a:r>
          </a:p>
          <a:p>
            <a:pPr marL="0" indent="0">
              <a:lnSpc>
                <a:spcPct val="150000"/>
              </a:lnSpc>
              <a:buNone/>
            </a:pPr>
            <a:r>
              <a:rPr sz="2000" dirty="0">
                <a:ea typeface="宋体" panose="02010600030101010101" pitchFamily="2" charset="-122"/>
                <a:sym typeface="+mn-ea"/>
              </a:rPr>
              <a:t>print('特征向量')</a:t>
            </a:r>
          </a:p>
          <a:p>
            <a:pPr marL="0" indent="0">
              <a:lnSpc>
                <a:spcPct val="150000"/>
              </a:lnSpc>
              <a:buNone/>
            </a:pPr>
            <a:r>
              <a:rPr sz="2000" dirty="0">
                <a:ea typeface="宋体" panose="02010600030101010101" pitchFamily="2" charset="-122"/>
                <a:sym typeface="+mn-ea"/>
              </a:rPr>
              <a:t>print(U)</a:t>
            </a:r>
          </a:p>
        </p:txBody>
      </p:sp>
      <p:sp>
        <p:nvSpPr>
          <p:cNvPr id="2" name="下箭头 1"/>
          <p:cNvSpPr/>
          <p:nvPr/>
        </p:nvSpPr>
        <p:spPr>
          <a:xfrm rot="15780000">
            <a:off x="4758055" y="362092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2" name="图片 21"/>
          <p:cNvPicPr>
            <a:picLocks noChangeAspect="1"/>
          </p:cNvPicPr>
          <p:nvPr/>
        </p:nvPicPr>
        <p:blipFill>
          <a:blip r:embed="rId2"/>
          <a:stretch>
            <a:fillRect/>
          </a:stretch>
        </p:blipFill>
        <p:spPr>
          <a:xfrm>
            <a:off x="6096000" y="2940685"/>
            <a:ext cx="2590800" cy="14097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对称矩阵的矩阵分解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56385"/>
            <a:ext cx="4944745"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dirty="0">
                <a:ea typeface="宋体" panose="02010600030101010101" pitchFamily="2" charset="-122"/>
                <a:sym typeface="+mn-ea"/>
              </a:rPr>
              <a:t>如何 A 是对称方阵，那么</a:t>
            </a:r>
            <a:endParaRPr lang="zh-CN"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r>
              <a:rPr sz="2000" dirty="0">
                <a:ea typeface="宋体" panose="02010600030101010101" pitchFamily="2" charset="-122"/>
              </a:rPr>
              <a:t>U 的列向量是 A 的特征向量</a:t>
            </a:r>
          </a:p>
          <a:p>
            <a:pPr>
              <a:lnSpc>
                <a:spcPct val="150000"/>
              </a:lnSpc>
            </a:pPr>
            <a:r>
              <a:rPr sz="2000" dirty="0">
                <a:ea typeface="宋体" panose="02010600030101010101" pitchFamily="2" charset="-122"/>
              </a:rPr>
              <a:t>Λ 是对角矩阵，</a:t>
            </a:r>
            <a:r>
              <a:rPr lang="zh-CN" sz="2000" dirty="0">
                <a:ea typeface="宋体" panose="02010600030101010101" pitchFamily="2" charset="-122"/>
              </a:rPr>
              <a:t>元素</a:t>
            </a:r>
            <a:r>
              <a:rPr sz="2000" dirty="0">
                <a:ea typeface="宋体" panose="02010600030101010101" pitchFamily="2" charset="-122"/>
              </a:rPr>
              <a:t>是特征向量的特征值</a:t>
            </a: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a:p>
            <a:pPr>
              <a:lnSpc>
                <a:spcPct val="150000"/>
              </a:lnSpc>
            </a:pPr>
            <a:endParaRPr sz="2000" dirty="0">
              <a:ea typeface="宋体" panose="02010600030101010101" pitchFamily="2" charset="-122"/>
            </a:endParaRPr>
          </a:p>
        </p:txBody>
      </p:sp>
      <p:graphicFrame>
        <p:nvGraphicFramePr>
          <p:cNvPr id="4" name="对象 -2147482616"/>
          <p:cNvGraphicFramePr>
            <a:graphicFrameLocks noChangeAspect="1"/>
          </p:cNvGraphicFramePr>
          <p:nvPr/>
        </p:nvGraphicFramePr>
        <p:xfrm>
          <a:off x="1755458" y="2181225"/>
          <a:ext cx="1651635" cy="559435"/>
        </p:xfrm>
        <a:graphic>
          <a:graphicData uri="http://schemas.openxmlformats.org/presentationml/2006/ole">
            <mc:AlternateContent xmlns:mc="http://schemas.openxmlformats.org/markup-compatibility/2006">
              <mc:Choice xmlns:v="urn:schemas-microsoft-com:vml" Requires="v">
                <p:oleObj spid="_x0000_s4123" r:id="rId3" imgW="609600" imgH="203200" progId="Equation.KSEE3">
                  <p:embed/>
                </p:oleObj>
              </mc:Choice>
              <mc:Fallback>
                <p:oleObj r:id="rId3" imgW="609600" imgH="203200" progId="Equation.KSEE3">
                  <p:embed/>
                  <p:pic>
                    <p:nvPicPr>
                      <p:cNvPr id="0" name="图片 3075"/>
                      <p:cNvPicPr/>
                      <p:nvPr/>
                    </p:nvPicPr>
                    <p:blipFill>
                      <a:blip r:embed="rId4"/>
                      <a:stretch>
                        <a:fillRect/>
                      </a:stretch>
                    </p:blipFill>
                    <p:spPr>
                      <a:xfrm>
                        <a:off x="1755458" y="2181225"/>
                        <a:ext cx="1651635" cy="559435"/>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841375" y="4649153"/>
          <a:ext cx="1352550" cy="1031240"/>
        </p:xfrm>
        <a:graphic>
          <a:graphicData uri="http://schemas.openxmlformats.org/presentationml/2006/ole">
            <mc:AlternateContent xmlns:mc="http://schemas.openxmlformats.org/markup-compatibility/2006">
              <mc:Choice xmlns:v="urn:schemas-microsoft-com:vml" Requires="v">
                <p:oleObj spid="_x0000_s4124" r:id="rId5" imgW="609600" imgH="457200" progId="Equation.KSEE3">
                  <p:embed/>
                </p:oleObj>
              </mc:Choice>
              <mc:Fallback>
                <p:oleObj r:id="rId5" imgW="609600" imgH="457200" progId="Equation.KSEE3">
                  <p:embed/>
                  <p:pic>
                    <p:nvPicPr>
                      <p:cNvPr id="0" name="图片 3075"/>
                      <p:cNvPicPr/>
                      <p:nvPr/>
                    </p:nvPicPr>
                    <p:blipFill>
                      <a:blip r:embed="rId6"/>
                      <a:stretch>
                        <a:fillRect/>
                      </a:stretch>
                    </p:blipFill>
                    <p:spPr>
                      <a:xfrm>
                        <a:off x="841375" y="4649153"/>
                        <a:ext cx="1352550" cy="10312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2751455" y="4737100"/>
          <a:ext cx="8628380" cy="681355"/>
        </p:xfrm>
        <a:graphic>
          <a:graphicData uri="http://schemas.openxmlformats.org/presentationml/2006/ole">
            <mc:AlternateContent xmlns:mc="http://schemas.openxmlformats.org/markup-compatibility/2006">
              <mc:Choice xmlns:v="urn:schemas-microsoft-com:vml" Requires="v">
                <p:oleObj spid="_x0000_s4125" r:id="rId7" imgW="5880100" imgH="457200" progId="Equation.KSEE3">
                  <p:embed/>
                </p:oleObj>
              </mc:Choice>
              <mc:Fallback>
                <p:oleObj r:id="rId7" imgW="5880100" imgH="457200" progId="Equation.KSEE3">
                  <p:embed/>
                  <p:pic>
                    <p:nvPicPr>
                      <p:cNvPr id="0" name="图片 3075"/>
                      <p:cNvPicPr/>
                      <p:nvPr/>
                    </p:nvPicPr>
                    <p:blipFill>
                      <a:blip r:embed="rId8"/>
                      <a:stretch>
                        <a:fillRect/>
                      </a:stretch>
                    </p:blipFill>
                    <p:spPr>
                      <a:xfrm>
                        <a:off x="2751455" y="4737100"/>
                        <a:ext cx="8628380" cy="681355"/>
                      </a:xfrm>
                      <a:prstGeom prst="rect">
                        <a:avLst/>
                      </a:prstGeom>
                      <a:noFill/>
                      <a:ln w="38100">
                        <a:noFill/>
                        <a:miter/>
                      </a:ln>
                    </p:spPr>
                  </p:pic>
                </p:oleObj>
              </mc:Fallback>
            </mc:AlternateContent>
          </a:graphicData>
        </a:graphic>
      </p:graphicFrame>
      <p:sp>
        <p:nvSpPr>
          <p:cNvPr id="25" name="下箭头 24"/>
          <p:cNvSpPr/>
          <p:nvPr/>
        </p:nvSpPr>
        <p:spPr>
          <a:xfrm>
            <a:off x="2879090" y="559323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4751070" y="6188075"/>
          <a:ext cx="448310" cy="488315"/>
        </p:xfrm>
        <a:graphic>
          <a:graphicData uri="http://schemas.openxmlformats.org/presentationml/2006/ole">
            <mc:AlternateContent xmlns:mc="http://schemas.openxmlformats.org/markup-compatibility/2006">
              <mc:Choice xmlns:v="urn:schemas-microsoft-com:vml" Requires="v">
                <p:oleObj spid="_x0000_s4126" r:id="rId9" imgW="165100" imgH="177165" progId="Equation.KSEE3">
                  <p:embed/>
                </p:oleObj>
              </mc:Choice>
              <mc:Fallback>
                <p:oleObj r:id="rId9" imgW="165100" imgH="177165" progId="Equation.KSEE3">
                  <p:embed/>
                  <p:pic>
                    <p:nvPicPr>
                      <p:cNvPr id="0" name="图片 3075"/>
                      <p:cNvPicPr/>
                      <p:nvPr/>
                    </p:nvPicPr>
                    <p:blipFill>
                      <a:blip r:embed="rId10"/>
                      <a:stretch>
                        <a:fillRect/>
                      </a:stretch>
                    </p:blipFill>
                    <p:spPr>
                      <a:xfrm>
                        <a:off x="4751070" y="6188075"/>
                        <a:ext cx="448310" cy="488315"/>
                      </a:xfrm>
                      <a:prstGeom prst="rect">
                        <a:avLst/>
                      </a:prstGeom>
                      <a:noFill/>
                      <a:ln w="38100">
                        <a:noFill/>
                        <a:miter/>
                      </a:ln>
                    </p:spPr>
                  </p:pic>
                </p:oleObj>
              </mc:Fallback>
            </mc:AlternateContent>
          </a:graphicData>
        </a:graphic>
      </p:graphicFrame>
      <p:sp>
        <p:nvSpPr>
          <p:cNvPr id="11" name="下箭头 10"/>
          <p:cNvSpPr/>
          <p:nvPr/>
        </p:nvSpPr>
        <p:spPr>
          <a:xfrm>
            <a:off x="4815205" y="559323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2" name="对象 -2147482616"/>
          <p:cNvGraphicFramePr>
            <a:graphicFrameLocks noChangeAspect="1"/>
          </p:cNvGraphicFramePr>
          <p:nvPr/>
        </p:nvGraphicFramePr>
        <p:xfrm>
          <a:off x="2910840" y="6204585"/>
          <a:ext cx="414020" cy="455295"/>
        </p:xfrm>
        <a:graphic>
          <a:graphicData uri="http://schemas.openxmlformats.org/presentationml/2006/ole">
            <mc:AlternateContent xmlns:mc="http://schemas.openxmlformats.org/markup-compatibility/2006">
              <mc:Choice xmlns:v="urn:schemas-microsoft-com:vml" Requires="v">
                <p:oleObj spid="_x0000_s4127" r:id="rId11" imgW="152400" imgH="165100" progId="Equation.KSEE3">
                  <p:embed/>
                </p:oleObj>
              </mc:Choice>
              <mc:Fallback>
                <p:oleObj r:id="rId11" imgW="152400" imgH="165100" progId="Equation.KSEE3">
                  <p:embed/>
                  <p:pic>
                    <p:nvPicPr>
                      <p:cNvPr id="0" name="图片 3075"/>
                      <p:cNvPicPr/>
                      <p:nvPr/>
                    </p:nvPicPr>
                    <p:blipFill>
                      <a:blip r:embed="rId12"/>
                      <a:stretch>
                        <a:fillRect/>
                      </a:stretch>
                    </p:blipFill>
                    <p:spPr>
                      <a:xfrm>
                        <a:off x="2910840" y="6204585"/>
                        <a:ext cx="414020" cy="455295"/>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7274560" y="6185535"/>
          <a:ext cx="414020" cy="455295"/>
        </p:xfrm>
        <a:graphic>
          <a:graphicData uri="http://schemas.openxmlformats.org/presentationml/2006/ole">
            <mc:AlternateContent xmlns:mc="http://schemas.openxmlformats.org/markup-compatibility/2006">
              <mc:Choice xmlns:v="urn:schemas-microsoft-com:vml" Requires="v">
                <p:oleObj spid="_x0000_s4128" r:id="rId13" imgW="152400" imgH="165100" progId="Equation.KSEE3">
                  <p:embed/>
                </p:oleObj>
              </mc:Choice>
              <mc:Fallback>
                <p:oleObj r:id="rId13" imgW="152400" imgH="165100" progId="Equation.KSEE3">
                  <p:embed/>
                  <p:pic>
                    <p:nvPicPr>
                      <p:cNvPr id="0" name="图片 3075"/>
                      <p:cNvPicPr/>
                      <p:nvPr/>
                    </p:nvPicPr>
                    <p:blipFill>
                      <a:blip r:embed="rId14"/>
                      <a:stretch>
                        <a:fillRect/>
                      </a:stretch>
                    </p:blipFill>
                    <p:spPr>
                      <a:xfrm>
                        <a:off x="7274560" y="6185535"/>
                        <a:ext cx="414020" cy="455295"/>
                      </a:xfrm>
                      <a:prstGeom prst="rect">
                        <a:avLst/>
                      </a:prstGeom>
                      <a:noFill/>
                      <a:ln w="38100">
                        <a:noFill/>
                        <a:miter/>
                      </a:ln>
                    </p:spPr>
                  </p:pic>
                </p:oleObj>
              </mc:Fallback>
            </mc:AlternateContent>
          </a:graphicData>
        </a:graphic>
      </p:graphicFrame>
      <p:sp>
        <p:nvSpPr>
          <p:cNvPr id="16" name="下箭头 15"/>
          <p:cNvSpPr/>
          <p:nvPr/>
        </p:nvSpPr>
        <p:spPr>
          <a:xfrm>
            <a:off x="7321550" y="559323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7" name="下箭头 16"/>
          <p:cNvSpPr/>
          <p:nvPr/>
        </p:nvSpPr>
        <p:spPr>
          <a:xfrm>
            <a:off x="9942195" y="555513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8" name="对象 -2147482616"/>
          <p:cNvGraphicFramePr>
            <a:graphicFrameLocks noChangeAspect="1"/>
          </p:cNvGraphicFramePr>
          <p:nvPr/>
        </p:nvGraphicFramePr>
        <p:xfrm>
          <a:off x="9855835" y="6116320"/>
          <a:ext cx="621030" cy="560705"/>
        </p:xfrm>
        <a:graphic>
          <a:graphicData uri="http://schemas.openxmlformats.org/presentationml/2006/ole">
            <mc:AlternateContent xmlns:mc="http://schemas.openxmlformats.org/markup-compatibility/2006">
              <mc:Choice xmlns:v="urn:schemas-microsoft-com:vml" Requires="v">
                <p:oleObj spid="_x0000_s4129" r:id="rId15" imgW="228600" imgH="203200" progId="Equation.KSEE3">
                  <p:embed/>
                </p:oleObj>
              </mc:Choice>
              <mc:Fallback>
                <p:oleObj r:id="rId15" imgW="228600" imgH="203200" progId="Equation.KSEE3">
                  <p:embed/>
                  <p:pic>
                    <p:nvPicPr>
                      <p:cNvPr id="0" name="图片 3075"/>
                      <p:cNvPicPr/>
                      <p:nvPr/>
                    </p:nvPicPr>
                    <p:blipFill>
                      <a:blip r:embed="rId16"/>
                      <a:stretch>
                        <a:fillRect/>
                      </a:stretch>
                    </p:blipFill>
                    <p:spPr>
                      <a:xfrm>
                        <a:off x="9855835" y="6116320"/>
                        <a:ext cx="621030" cy="560705"/>
                      </a:xfrm>
                      <a:prstGeom prst="rect">
                        <a:avLst/>
                      </a:prstGeom>
                      <a:noFill/>
                      <a:ln w="38100">
                        <a:noFill/>
                        <a:miter/>
                      </a:ln>
                    </p:spPr>
                  </p:pic>
                </p:oleObj>
              </mc:Fallback>
            </mc:AlternateContent>
          </a:graphicData>
        </a:graphic>
      </p:graphicFrame>
      <p:sp>
        <p:nvSpPr>
          <p:cNvPr id="20" name="下箭头 19"/>
          <p:cNvSpPr/>
          <p:nvPr/>
        </p:nvSpPr>
        <p:spPr>
          <a:xfrm rot="11400000">
            <a:off x="6773545" y="416194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1" name="Content Placeholder 2"/>
          <p:cNvSpPr txBox="1">
            <a:spLocks noGrp="1"/>
          </p:cNvSpPr>
          <p:nvPr/>
        </p:nvSpPr>
        <p:spPr>
          <a:xfrm>
            <a:off x="5396230" y="1687195"/>
            <a:ext cx="6232525" cy="2088515"/>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特征值</a:t>
            </a:r>
            <a:r>
              <a:rPr lang="en-US" altLang="zh-CN" sz="1800" dirty="0">
                <a:ea typeface="宋体" panose="02010600030101010101" pitchFamily="2" charset="-122"/>
                <a:sym typeface="+mn-ea"/>
              </a:rPr>
              <a:t>5.23606798</a:t>
            </a:r>
            <a:r>
              <a:rPr lang="zh-CN" altLang="zh-CN" sz="1800" dirty="0">
                <a:ea typeface="宋体" panose="02010600030101010101" pitchFamily="2" charset="-122"/>
                <a:sym typeface="+mn-ea"/>
              </a:rPr>
              <a:t>对应的特征向量为</a:t>
            </a:r>
            <a:r>
              <a:rPr lang="en-US" altLang="zh-CN" sz="1800" dirty="0">
                <a:ea typeface="宋体" panose="02010600030101010101" pitchFamily="2" charset="-122"/>
                <a:sym typeface="+mn-ea"/>
              </a:rPr>
              <a:t>[0.97324899   0.22975292]</a:t>
            </a:r>
          </a:p>
          <a:p>
            <a:pPr marL="0" indent="0">
              <a:lnSpc>
                <a:spcPct val="150000"/>
              </a:lnSpc>
              <a:buNone/>
            </a:pPr>
            <a:r>
              <a:rPr lang="zh-CN" altLang="zh-CN" sz="1800" dirty="0">
                <a:ea typeface="宋体" panose="02010600030101010101" pitchFamily="2" charset="-122"/>
                <a:sym typeface="+mn-ea"/>
              </a:rPr>
              <a:t>特征值</a:t>
            </a:r>
            <a:r>
              <a:rPr lang="en-US" altLang="zh-CN" sz="1800" dirty="0">
                <a:ea typeface="宋体" panose="02010600030101010101" pitchFamily="2" charset="-122"/>
                <a:sym typeface="+mn-ea"/>
              </a:rPr>
              <a:t>0.76393202</a:t>
            </a:r>
            <a:r>
              <a:rPr lang="zh-CN" altLang="zh-CN" sz="1800" dirty="0">
                <a:ea typeface="宋体" panose="02010600030101010101" pitchFamily="2" charset="-122"/>
                <a:sym typeface="+mn-ea"/>
              </a:rPr>
              <a:t>对应的特征向量为</a:t>
            </a:r>
            <a:r>
              <a:rPr lang="en-US" altLang="zh-CN" sz="1800" dirty="0">
                <a:ea typeface="宋体" panose="02010600030101010101" pitchFamily="2" charset="-122"/>
                <a:sym typeface="+mn-ea"/>
              </a:rPr>
              <a:t>[-0.22975292   0.97324899]</a:t>
            </a:r>
          </a:p>
          <a:p>
            <a:pPr marL="0" indent="0">
              <a:lnSpc>
                <a:spcPct val="150000"/>
              </a:lnSpc>
              <a:buNone/>
            </a:pPr>
            <a:r>
              <a:rPr lang="zh-CN" altLang="en-US" sz="1800" dirty="0">
                <a:ea typeface="宋体" panose="02010600030101010101" pitchFamily="2" charset="-122"/>
                <a:sym typeface="+mn-ea"/>
              </a:rPr>
              <a:t>不仅线性无关，而且还正交，即</a:t>
            </a:r>
          </a:p>
          <a:p>
            <a:pPr marL="0" indent="0">
              <a:lnSpc>
                <a:spcPct val="150000"/>
              </a:lnSpc>
              <a:buNone/>
            </a:pPr>
            <a:r>
              <a:rPr lang="en-US" altLang="zh-CN" sz="1800" dirty="0">
                <a:ea typeface="宋体" panose="02010600030101010101" pitchFamily="2" charset="-122"/>
                <a:sym typeface="+mn-ea"/>
              </a:rPr>
              <a:t>0.97324899*-0.22975292+0.22975292*0.97324899=0</a:t>
            </a:r>
          </a:p>
          <a:p>
            <a:pPr marL="0" indent="0">
              <a:lnSpc>
                <a:spcPct val="150000"/>
              </a:lnSpc>
              <a:buNone/>
            </a:pPr>
            <a:endParaRPr lang="en-US"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635760" y="2839085"/>
          <a:ext cx="1892300" cy="559435"/>
        </p:xfrm>
        <a:graphic>
          <a:graphicData uri="http://schemas.openxmlformats.org/presentationml/2006/ole">
            <mc:AlternateContent xmlns:mc="http://schemas.openxmlformats.org/markup-compatibility/2006">
              <mc:Choice xmlns:v="urn:schemas-microsoft-com:vml" Requires="v">
                <p:oleObj spid="_x0000_s4130" r:id="rId17" imgW="698500" imgH="203200" progId="Equation.KSEE3">
                  <p:embed/>
                </p:oleObj>
              </mc:Choice>
              <mc:Fallback>
                <p:oleObj r:id="rId17" imgW="698500" imgH="203200" progId="Equation.KSEE3">
                  <p:embed/>
                  <p:pic>
                    <p:nvPicPr>
                      <p:cNvPr id="0" name="图片 3075"/>
                      <p:cNvPicPr/>
                      <p:nvPr/>
                    </p:nvPicPr>
                    <p:blipFill>
                      <a:blip r:embed="rId18"/>
                      <a:stretch>
                        <a:fillRect/>
                      </a:stretch>
                    </p:blipFill>
                    <p:spPr>
                      <a:xfrm>
                        <a:off x="1635760" y="2839085"/>
                        <a:ext cx="1892300" cy="559435"/>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11" grpId="0" bldLvl="0" animBg="1"/>
      <p:bldP spid="11" grpId="1" animBg="1"/>
      <p:bldP spid="16" grpId="0" bldLvl="0" animBg="1"/>
      <p:bldP spid="16" grpId="1" animBg="1"/>
      <p:bldP spid="17" grpId="0" bldLvl="0" animBg="1"/>
      <p:bldP spid="17" grpId="1" animBg="1"/>
      <p:bldP spid="20" grpId="0" bldLvl="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对称矩阵的矩阵分解</a:t>
            </a:r>
            <a:endParaRPr lang="zh-CN" altLang="zh-CN" dirty="0">
              <a:ea typeface="宋体" panose="02010600030101010101" pitchFamily="2" charset="-122"/>
              <a:sym typeface="+mn-ea"/>
            </a:endParaRPr>
          </a:p>
        </p:txBody>
      </p:sp>
      <p:graphicFrame>
        <p:nvGraphicFramePr>
          <p:cNvPr id="3" name="对象 -2147482616"/>
          <p:cNvGraphicFramePr>
            <a:graphicFrameLocks noChangeAspect="1"/>
          </p:cNvGraphicFramePr>
          <p:nvPr/>
        </p:nvGraphicFramePr>
        <p:xfrm>
          <a:off x="694055" y="1421448"/>
          <a:ext cx="1352550" cy="1031240"/>
        </p:xfrm>
        <a:graphic>
          <a:graphicData uri="http://schemas.openxmlformats.org/presentationml/2006/ole">
            <mc:AlternateContent xmlns:mc="http://schemas.openxmlformats.org/markup-compatibility/2006">
              <mc:Choice xmlns:v="urn:schemas-microsoft-com:vml" Requires="v">
                <p:oleObj spid="_x0000_s5147" r:id="rId3" imgW="609600" imgH="457200" progId="Equation.KSEE3">
                  <p:embed/>
                </p:oleObj>
              </mc:Choice>
              <mc:Fallback>
                <p:oleObj r:id="rId3" imgW="609600" imgH="457200" progId="Equation.KSEE3">
                  <p:embed/>
                  <p:pic>
                    <p:nvPicPr>
                      <p:cNvPr id="0" name="图片 3075"/>
                      <p:cNvPicPr/>
                      <p:nvPr/>
                    </p:nvPicPr>
                    <p:blipFill>
                      <a:blip r:embed="rId4"/>
                      <a:stretch>
                        <a:fillRect/>
                      </a:stretch>
                    </p:blipFill>
                    <p:spPr>
                      <a:xfrm>
                        <a:off x="694055" y="1421448"/>
                        <a:ext cx="1352550" cy="10312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2604135" y="1509395"/>
          <a:ext cx="8628380" cy="681355"/>
        </p:xfrm>
        <a:graphic>
          <a:graphicData uri="http://schemas.openxmlformats.org/presentationml/2006/ole">
            <mc:AlternateContent xmlns:mc="http://schemas.openxmlformats.org/markup-compatibility/2006">
              <mc:Choice xmlns:v="urn:schemas-microsoft-com:vml" Requires="v">
                <p:oleObj spid="_x0000_s5148" r:id="rId5" imgW="5880100" imgH="457200" progId="Equation.KSEE3">
                  <p:embed/>
                </p:oleObj>
              </mc:Choice>
              <mc:Fallback>
                <p:oleObj r:id="rId5" imgW="5880100" imgH="457200" progId="Equation.KSEE3">
                  <p:embed/>
                  <p:pic>
                    <p:nvPicPr>
                      <p:cNvPr id="0" name="图片 3075"/>
                      <p:cNvPicPr/>
                      <p:nvPr/>
                    </p:nvPicPr>
                    <p:blipFill>
                      <a:blip r:embed="rId6"/>
                      <a:stretch>
                        <a:fillRect/>
                      </a:stretch>
                    </p:blipFill>
                    <p:spPr>
                      <a:xfrm>
                        <a:off x="2604135" y="1509395"/>
                        <a:ext cx="8628380" cy="681355"/>
                      </a:xfrm>
                      <a:prstGeom prst="rect">
                        <a:avLst/>
                      </a:prstGeom>
                      <a:noFill/>
                      <a:ln w="38100">
                        <a:noFill/>
                        <a:miter/>
                      </a:ln>
                    </p:spPr>
                  </p:pic>
                </p:oleObj>
              </mc:Fallback>
            </mc:AlternateContent>
          </a:graphicData>
        </a:graphic>
      </p:graphicFrame>
      <p:sp>
        <p:nvSpPr>
          <p:cNvPr id="25" name="下箭头 24"/>
          <p:cNvSpPr/>
          <p:nvPr/>
        </p:nvSpPr>
        <p:spPr>
          <a:xfrm>
            <a:off x="2731770" y="23179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4603750" y="2874645"/>
          <a:ext cx="448310" cy="488315"/>
        </p:xfrm>
        <a:graphic>
          <a:graphicData uri="http://schemas.openxmlformats.org/presentationml/2006/ole">
            <mc:AlternateContent xmlns:mc="http://schemas.openxmlformats.org/markup-compatibility/2006">
              <mc:Choice xmlns:v="urn:schemas-microsoft-com:vml" Requires="v">
                <p:oleObj spid="_x0000_s5149" r:id="rId7" imgW="165100" imgH="177165" progId="Equation.KSEE3">
                  <p:embed/>
                </p:oleObj>
              </mc:Choice>
              <mc:Fallback>
                <p:oleObj r:id="rId7" imgW="165100" imgH="177165" progId="Equation.KSEE3">
                  <p:embed/>
                  <p:pic>
                    <p:nvPicPr>
                      <p:cNvPr id="0" name="图片 3075"/>
                      <p:cNvPicPr/>
                      <p:nvPr/>
                    </p:nvPicPr>
                    <p:blipFill>
                      <a:blip r:embed="rId8"/>
                      <a:stretch>
                        <a:fillRect/>
                      </a:stretch>
                    </p:blipFill>
                    <p:spPr>
                      <a:xfrm>
                        <a:off x="4603750" y="2874645"/>
                        <a:ext cx="448310" cy="488315"/>
                      </a:xfrm>
                      <a:prstGeom prst="rect">
                        <a:avLst/>
                      </a:prstGeom>
                      <a:noFill/>
                      <a:ln w="38100">
                        <a:noFill/>
                        <a:miter/>
                      </a:ln>
                    </p:spPr>
                  </p:pic>
                </p:oleObj>
              </mc:Fallback>
            </mc:AlternateContent>
          </a:graphicData>
        </a:graphic>
      </p:graphicFrame>
      <p:sp>
        <p:nvSpPr>
          <p:cNvPr id="11" name="下箭头 10"/>
          <p:cNvSpPr/>
          <p:nvPr/>
        </p:nvSpPr>
        <p:spPr>
          <a:xfrm>
            <a:off x="4667885" y="23179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2" name="对象 -2147482616"/>
          <p:cNvGraphicFramePr>
            <a:graphicFrameLocks noChangeAspect="1"/>
          </p:cNvGraphicFramePr>
          <p:nvPr/>
        </p:nvGraphicFramePr>
        <p:xfrm>
          <a:off x="2763520" y="2891155"/>
          <a:ext cx="414020" cy="455295"/>
        </p:xfrm>
        <a:graphic>
          <a:graphicData uri="http://schemas.openxmlformats.org/presentationml/2006/ole">
            <mc:AlternateContent xmlns:mc="http://schemas.openxmlformats.org/markup-compatibility/2006">
              <mc:Choice xmlns:v="urn:schemas-microsoft-com:vml" Requires="v">
                <p:oleObj spid="_x0000_s5150" r:id="rId9" imgW="152400" imgH="165100" progId="Equation.KSEE3">
                  <p:embed/>
                </p:oleObj>
              </mc:Choice>
              <mc:Fallback>
                <p:oleObj r:id="rId9" imgW="152400" imgH="165100" progId="Equation.KSEE3">
                  <p:embed/>
                  <p:pic>
                    <p:nvPicPr>
                      <p:cNvPr id="0" name="图片 3075"/>
                      <p:cNvPicPr/>
                      <p:nvPr/>
                    </p:nvPicPr>
                    <p:blipFill>
                      <a:blip r:embed="rId10"/>
                      <a:stretch>
                        <a:fillRect/>
                      </a:stretch>
                    </p:blipFill>
                    <p:spPr>
                      <a:xfrm>
                        <a:off x="2763520" y="2891155"/>
                        <a:ext cx="414020" cy="455295"/>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7127240" y="2872105"/>
          <a:ext cx="414020" cy="455295"/>
        </p:xfrm>
        <a:graphic>
          <a:graphicData uri="http://schemas.openxmlformats.org/presentationml/2006/ole">
            <mc:AlternateContent xmlns:mc="http://schemas.openxmlformats.org/markup-compatibility/2006">
              <mc:Choice xmlns:v="urn:schemas-microsoft-com:vml" Requires="v">
                <p:oleObj spid="_x0000_s5151" r:id="rId11" imgW="152400" imgH="165100" progId="Equation.KSEE3">
                  <p:embed/>
                </p:oleObj>
              </mc:Choice>
              <mc:Fallback>
                <p:oleObj r:id="rId11" imgW="152400" imgH="165100" progId="Equation.KSEE3">
                  <p:embed/>
                  <p:pic>
                    <p:nvPicPr>
                      <p:cNvPr id="0" name="图片 3075"/>
                      <p:cNvPicPr/>
                      <p:nvPr/>
                    </p:nvPicPr>
                    <p:blipFill>
                      <a:blip r:embed="rId12"/>
                      <a:stretch>
                        <a:fillRect/>
                      </a:stretch>
                    </p:blipFill>
                    <p:spPr>
                      <a:xfrm>
                        <a:off x="7127240" y="2872105"/>
                        <a:ext cx="414020" cy="455295"/>
                      </a:xfrm>
                      <a:prstGeom prst="rect">
                        <a:avLst/>
                      </a:prstGeom>
                      <a:noFill/>
                      <a:ln w="38100">
                        <a:noFill/>
                        <a:miter/>
                      </a:ln>
                    </p:spPr>
                  </p:pic>
                </p:oleObj>
              </mc:Fallback>
            </mc:AlternateContent>
          </a:graphicData>
        </a:graphic>
      </p:graphicFrame>
      <p:sp>
        <p:nvSpPr>
          <p:cNvPr id="16" name="下箭头 15"/>
          <p:cNvSpPr/>
          <p:nvPr/>
        </p:nvSpPr>
        <p:spPr>
          <a:xfrm>
            <a:off x="7174230" y="23179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7" name="下箭头 16"/>
          <p:cNvSpPr/>
          <p:nvPr/>
        </p:nvSpPr>
        <p:spPr>
          <a:xfrm>
            <a:off x="9794875" y="22798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8" name="对象 -2147482616"/>
          <p:cNvGraphicFramePr>
            <a:graphicFrameLocks noChangeAspect="1"/>
          </p:cNvGraphicFramePr>
          <p:nvPr/>
        </p:nvGraphicFramePr>
        <p:xfrm>
          <a:off x="9708515" y="2802890"/>
          <a:ext cx="621030" cy="560705"/>
        </p:xfrm>
        <a:graphic>
          <a:graphicData uri="http://schemas.openxmlformats.org/presentationml/2006/ole">
            <mc:AlternateContent xmlns:mc="http://schemas.openxmlformats.org/markup-compatibility/2006">
              <mc:Choice xmlns:v="urn:schemas-microsoft-com:vml" Requires="v">
                <p:oleObj spid="_x0000_s5152" r:id="rId13" imgW="228600" imgH="203200" progId="Equation.KSEE3">
                  <p:embed/>
                </p:oleObj>
              </mc:Choice>
              <mc:Fallback>
                <p:oleObj r:id="rId13" imgW="228600" imgH="203200" progId="Equation.KSEE3">
                  <p:embed/>
                  <p:pic>
                    <p:nvPicPr>
                      <p:cNvPr id="0" name="图片 3075"/>
                      <p:cNvPicPr/>
                      <p:nvPr/>
                    </p:nvPicPr>
                    <p:blipFill>
                      <a:blip r:embed="rId14"/>
                      <a:stretch>
                        <a:fillRect/>
                      </a:stretch>
                    </p:blipFill>
                    <p:spPr>
                      <a:xfrm>
                        <a:off x="9708515" y="2802890"/>
                        <a:ext cx="621030" cy="560705"/>
                      </a:xfrm>
                      <a:prstGeom prst="rect">
                        <a:avLst/>
                      </a:prstGeom>
                      <a:noFill/>
                      <a:ln w="38100">
                        <a:noFill/>
                        <a:miter/>
                      </a:ln>
                    </p:spPr>
                  </p:pic>
                </p:oleObj>
              </mc:Fallback>
            </mc:AlternateContent>
          </a:graphicData>
        </a:graphic>
      </p:graphicFrame>
      <p:sp>
        <p:nvSpPr>
          <p:cNvPr id="21" name="Content Placeholder 2"/>
          <p:cNvSpPr txBox="1">
            <a:spLocks noGrp="1"/>
          </p:cNvSpPr>
          <p:nvPr/>
        </p:nvSpPr>
        <p:spPr>
          <a:xfrm>
            <a:off x="586105" y="3401695"/>
            <a:ext cx="6232525" cy="208851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此时，可以发现特征向量不仅</a:t>
            </a:r>
            <a:r>
              <a:rPr lang="zh-CN" altLang="en-US" sz="1800" dirty="0">
                <a:ea typeface="宋体" panose="02010600030101010101" pitchFamily="2" charset="-122"/>
                <a:sym typeface="+mn-ea"/>
              </a:rPr>
              <a:t>线性无关，而且还正交，即</a:t>
            </a:r>
          </a:p>
          <a:p>
            <a:pPr marL="0" indent="0">
              <a:lnSpc>
                <a:spcPct val="150000"/>
              </a:lnSpc>
              <a:buNone/>
            </a:pPr>
            <a:r>
              <a:rPr lang="en-US" altLang="zh-CN" sz="1800" dirty="0">
                <a:ea typeface="宋体" panose="02010600030101010101" pitchFamily="2" charset="-122"/>
                <a:sym typeface="+mn-ea"/>
              </a:rPr>
              <a:t>0.97324899*-0.22975292+0.22975292*0.97324899=0</a:t>
            </a:r>
          </a:p>
          <a:p>
            <a:pPr marL="0" indent="0">
              <a:lnSpc>
                <a:spcPct val="150000"/>
              </a:lnSpc>
              <a:buNone/>
            </a:pPr>
            <a:r>
              <a:rPr lang="zh-CN" altLang="en-US" sz="1800" dirty="0">
                <a:ea typeface="宋体" panose="02010600030101010101" pitchFamily="2" charset="-122"/>
                <a:sym typeface="+mn-ea"/>
              </a:rPr>
              <a:t>于是，可以将</a:t>
            </a: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graphicFrame>
        <p:nvGraphicFramePr>
          <p:cNvPr id="23" name="对象 -2147482616"/>
          <p:cNvGraphicFramePr>
            <a:graphicFrameLocks noChangeAspect="1"/>
          </p:cNvGraphicFramePr>
          <p:nvPr/>
        </p:nvGraphicFramePr>
        <p:xfrm>
          <a:off x="2237740" y="4404360"/>
          <a:ext cx="3227705" cy="608330"/>
        </p:xfrm>
        <a:graphic>
          <a:graphicData uri="http://schemas.openxmlformats.org/presentationml/2006/ole">
            <mc:AlternateContent xmlns:mc="http://schemas.openxmlformats.org/markup-compatibility/2006">
              <mc:Choice xmlns:v="urn:schemas-microsoft-com:vml" Requires="v">
                <p:oleObj spid="_x0000_s5153" r:id="rId15" imgW="1231265" imgH="228600" progId="Equation.KSEE3">
                  <p:embed/>
                </p:oleObj>
              </mc:Choice>
              <mc:Fallback>
                <p:oleObj r:id="rId15" imgW="1231265" imgH="228600" progId="Equation.KSEE3">
                  <p:embed/>
                  <p:pic>
                    <p:nvPicPr>
                      <p:cNvPr id="0" name="图片 3075"/>
                      <p:cNvPicPr/>
                      <p:nvPr/>
                    </p:nvPicPr>
                    <p:blipFill>
                      <a:blip r:embed="rId16"/>
                      <a:stretch>
                        <a:fillRect/>
                      </a:stretch>
                    </p:blipFill>
                    <p:spPr>
                      <a:xfrm>
                        <a:off x="2237740" y="4404360"/>
                        <a:ext cx="3227705" cy="608330"/>
                      </a:xfrm>
                      <a:prstGeom prst="rect">
                        <a:avLst/>
                      </a:prstGeom>
                      <a:noFill/>
                      <a:ln w="38100">
                        <a:noFill/>
                        <a:miter/>
                      </a:ln>
                    </p:spPr>
                  </p:pic>
                </p:oleObj>
              </mc:Fallback>
            </mc:AlternateContent>
          </a:graphicData>
        </a:graphic>
      </p:graphicFrame>
      <p:graphicFrame>
        <p:nvGraphicFramePr>
          <p:cNvPr id="26" name="对象 -2147482616"/>
          <p:cNvGraphicFramePr>
            <a:graphicFrameLocks noChangeAspect="1"/>
          </p:cNvGraphicFramePr>
          <p:nvPr/>
        </p:nvGraphicFramePr>
        <p:xfrm>
          <a:off x="694055" y="5315585"/>
          <a:ext cx="10380980" cy="638810"/>
        </p:xfrm>
        <a:graphic>
          <a:graphicData uri="http://schemas.openxmlformats.org/presentationml/2006/ole">
            <mc:AlternateContent xmlns:mc="http://schemas.openxmlformats.org/markup-compatibility/2006">
              <mc:Choice xmlns:v="urn:schemas-microsoft-com:vml" Requires="v">
                <p:oleObj spid="_x0000_s5154" r:id="rId17" imgW="7543800" imgH="457200" progId="Equation.KSEE3">
                  <p:embed/>
                </p:oleObj>
              </mc:Choice>
              <mc:Fallback>
                <p:oleObj r:id="rId17" imgW="7543800" imgH="457200" progId="Equation.KSEE3">
                  <p:embed/>
                  <p:pic>
                    <p:nvPicPr>
                      <p:cNvPr id="0" name="图片 3075"/>
                      <p:cNvPicPr/>
                      <p:nvPr/>
                    </p:nvPicPr>
                    <p:blipFill>
                      <a:blip r:embed="rId18"/>
                      <a:stretch>
                        <a:fillRect/>
                      </a:stretch>
                    </p:blipFill>
                    <p:spPr>
                      <a:xfrm>
                        <a:off x="694055" y="5315585"/>
                        <a:ext cx="10380980" cy="638810"/>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11" grpId="0" bldLvl="0" animBg="1"/>
      <p:bldP spid="11" grpId="1" animBg="1"/>
      <p:bldP spid="16" grpId="0" bldLvl="0" animBg="1"/>
      <p:bldP spid="16" grpId="1" animBg="1"/>
      <p:bldP spid="17" grpId="0" bldLvl="0" animBg="1"/>
      <p:bldP spid="1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矩阵分解中的问题</a:t>
            </a:r>
          </a:p>
          <a:p>
            <a:pPr>
              <a:lnSpc>
                <a:spcPct val="150000"/>
              </a:lnSpc>
            </a:pPr>
            <a:r>
              <a:rPr lang="zh-CN" sz="2000" dirty="0">
                <a:ea typeface="宋体" panose="02010600030101010101" pitchFamily="2" charset="-122"/>
              </a:rPr>
              <a:t>很多矩阵都是非对称的</a:t>
            </a:r>
            <a:endParaRPr sz="2000" dirty="0">
              <a:ea typeface="宋体" panose="02010600030101010101" pitchFamily="2" charset="-122"/>
            </a:endParaRPr>
          </a:p>
          <a:p>
            <a:pPr>
              <a:lnSpc>
                <a:spcPct val="150000"/>
              </a:lnSpc>
            </a:pPr>
            <a:r>
              <a:rPr lang="zh-CN" sz="2000" dirty="0">
                <a:ea typeface="宋体" panose="02010600030101010101" pitchFamily="2" charset="-122"/>
              </a:rPr>
              <a:t>矩阵</a:t>
            </a:r>
            <a:r>
              <a:rPr lang="en-US" altLang="zh-CN" sz="2000" dirty="0">
                <a:ea typeface="宋体" panose="02010600030101010101" pitchFamily="2" charset="-122"/>
              </a:rPr>
              <a:t>A</a:t>
            </a:r>
            <a:r>
              <a:rPr lang="zh-CN" sz="2000" dirty="0">
                <a:ea typeface="宋体" panose="02010600030101010101" pitchFamily="2" charset="-122"/>
              </a:rPr>
              <a:t>不是方阵，即维度为</a:t>
            </a:r>
            <a:r>
              <a:rPr lang="en-US" altLang="zh-CN" sz="2000" dirty="0">
                <a:ea typeface="宋体" panose="02010600030101010101" pitchFamily="2" charset="-122"/>
              </a:rPr>
              <a:t>m*n</a:t>
            </a:r>
            <a:endParaRPr sz="2000" dirty="0">
              <a:ea typeface="宋体" panose="02010600030101010101" pitchFamily="2" charset="-122"/>
            </a:endParaRPr>
          </a:p>
          <a:p>
            <a:pPr marL="0" indent="0">
              <a:lnSpc>
                <a:spcPct val="150000"/>
              </a:lnSpc>
              <a:buNone/>
            </a:pPr>
            <a:r>
              <a:rPr lang="zh-CN" sz="2000" dirty="0">
                <a:ea typeface="宋体" panose="02010600030101010101" pitchFamily="2" charset="-122"/>
              </a:rPr>
              <a:t>我们可以将它转化为对称的方阵，因为：</a:t>
            </a:r>
          </a:p>
          <a:p>
            <a:pPr marL="0" indent="0">
              <a:lnSpc>
                <a:spcPct val="150000"/>
              </a:lnSpc>
              <a:buNone/>
            </a:pPr>
            <a:endParaRPr lang="zh-CN" sz="2000" dirty="0">
              <a:ea typeface="宋体" panose="02010600030101010101" pitchFamily="2" charset="-122"/>
            </a:endParaRPr>
          </a:p>
        </p:txBody>
      </p:sp>
      <p:graphicFrame>
        <p:nvGraphicFramePr>
          <p:cNvPr id="12" name="对象 -2147482616"/>
          <p:cNvGraphicFramePr>
            <a:graphicFrameLocks noChangeAspect="1"/>
          </p:cNvGraphicFramePr>
          <p:nvPr/>
        </p:nvGraphicFramePr>
        <p:xfrm>
          <a:off x="1053465" y="4366260"/>
          <a:ext cx="4146550" cy="555625"/>
        </p:xfrm>
        <a:graphic>
          <a:graphicData uri="http://schemas.openxmlformats.org/presentationml/2006/ole">
            <mc:AlternateContent xmlns:mc="http://schemas.openxmlformats.org/markup-compatibility/2006">
              <mc:Choice xmlns:v="urn:schemas-microsoft-com:vml" Requires="v">
                <p:oleObj spid="_x0000_s6150" r:id="rId3" imgW="1638300" imgH="215900" progId="Equation.KSEE3">
                  <p:embed/>
                </p:oleObj>
              </mc:Choice>
              <mc:Fallback>
                <p:oleObj r:id="rId3" imgW="1638300" imgH="215900" progId="Equation.KSEE3">
                  <p:embed/>
                  <p:pic>
                    <p:nvPicPr>
                      <p:cNvPr id="0" name="图片 3075"/>
                      <p:cNvPicPr/>
                      <p:nvPr/>
                    </p:nvPicPr>
                    <p:blipFill>
                      <a:blip r:embed="rId4"/>
                      <a:stretch>
                        <a:fillRect/>
                      </a:stretch>
                    </p:blipFill>
                    <p:spPr>
                      <a:xfrm>
                        <a:off x="1053465" y="4366260"/>
                        <a:ext cx="4146550" cy="555625"/>
                      </a:xfrm>
                      <a:prstGeom prst="rect">
                        <a:avLst/>
                      </a:prstGeom>
                      <a:noFill/>
                      <a:ln w="38100">
                        <a:noFill/>
                        <a:miter/>
                      </a:ln>
                    </p:spPr>
                  </p:pic>
                </p:oleObj>
              </mc:Fallback>
            </mc:AlternateContent>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因为</a:t>
            </a:r>
          </a:p>
          <a:p>
            <a:pPr marL="0" indent="0">
              <a:lnSpc>
                <a:spcPct val="150000"/>
              </a:lnSpc>
              <a:buNone/>
            </a:pPr>
            <a:r>
              <a:rPr lang="zh-CN" sz="2000" dirty="0">
                <a:ea typeface="宋体" panose="02010600030101010101" pitchFamily="2" charset="-122"/>
              </a:rPr>
              <a:t>我们可以将</a:t>
            </a:r>
            <a:r>
              <a:rPr lang="en-US" altLang="zh-CN" sz="2000" dirty="0">
                <a:ea typeface="宋体" panose="02010600030101010101" pitchFamily="2" charset="-122"/>
              </a:rPr>
              <a:t>A</a:t>
            </a:r>
            <a:r>
              <a:rPr lang="zh-CN" altLang="en-US" sz="2000" dirty="0">
                <a:ea typeface="宋体" panose="02010600030101010101" pitchFamily="2" charset="-122"/>
              </a:rPr>
              <a:t>和</a:t>
            </a:r>
            <a:r>
              <a:rPr lang="en-US" altLang="zh-CN" sz="2000" dirty="0">
                <a:ea typeface="宋体" panose="02010600030101010101" pitchFamily="2" charset="-122"/>
              </a:rPr>
              <a:t>A</a:t>
            </a:r>
            <a:r>
              <a:rPr lang="zh-CN" altLang="zh-CN" sz="2000" dirty="0">
                <a:ea typeface="宋体" panose="02010600030101010101" pitchFamily="2" charset="-122"/>
              </a:rPr>
              <a:t>的转置矩阵进行相乘，得到对称方阵：</a:t>
            </a:r>
          </a:p>
          <a:p>
            <a:pPr marL="0" indent="0">
              <a:lnSpc>
                <a:spcPct val="150000"/>
              </a:lnSpc>
              <a:buNone/>
            </a:pPr>
            <a:endParaRPr lang="zh-CN" altLang="zh-CN" sz="2000" dirty="0">
              <a:ea typeface="宋体" panose="02010600030101010101" pitchFamily="2" charset="-122"/>
            </a:endParaRPr>
          </a:p>
          <a:p>
            <a:pPr marL="0" indent="0">
              <a:lnSpc>
                <a:spcPct val="150000"/>
              </a:lnSpc>
              <a:buNone/>
            </a:pPr>
            <a:endParaRPr lang="zh-CN" altLang="zh-CN" sz="2000" dirty="0">
              <a:ea typeface="宋体" panose="02010600030101010101" pitchFamily="2" charset="-122"/>
            </a:endParaRPr>
          </a:p>
          <a:p>
            <a:pPr marL="0" indent="0">
              <a:lnSpc>
                <a:spcPct val="150000"/>
              </a:lnSpc>
              <a:buNone/>
            </a:pPr>
            <a:r>
              <a:rPr lang="zh-CN" altLang="zh-CN" sz="2000" dirty="0">
                <a:ea typeface="宋体" panose="02010600030101010101" pitchFamily="2" charset="-122"/>
              </a:rPr>
              <a:t>此时                     均为对角矩阵，具有相同的非零特征值。</a:t>
            </a:r>
          </a:p>
          <a:p>
            <a:pPr marL="0" indent="0">
              <a:lnSpc>
                <a:spcPct val="150000"/>
              </a:lnSpc>
              <a:buNone/>
            </a:pPr>
            <a:r>
              <a:rPr lang="zh-CN" altLang="zh-CN" sz="2000" dirty="0">
                <a:ea typeface="宋体" panose="02010600030101010101" pitchFamily="2" charset="-122"/>
              </a:rPr>
              <a:t>假设这些特征值为                                ，</a:t>
            </a:r>
            <a:r>
              <a:rPr lang="en-US" altLang="zh-CN" sz="2000" dirty="0">
                <a:ea typeface="宋体" panose="02010600030101010101" pitchFamily="2" charset="-122"/>
              </a:rPr>
              <a:t>k</a:t>
            </a:r>
            <a:r>
              <a:rPr lang="zh-CN" altLang="zh-CN" sz="2000" dirty="0">
                <a:ea typeface="宋体" panose="02010600030101010101" pitchFamily="2" charset="-122"/>
              </a:rPr>
              <a:t>不超过</a:t>
            </a:r>
            <a:r>
              <a:rPr lang="en-US" altLang="zh-CN" sz="2000" dirty="0">
                <a:ea typeface="宋体" panose="02010600030101010101" pitchFamily="2" charset="-122"/>
              </a:rPr>
              <a:t>m</a:t>
            </a:r>
            <a:r>
              <a:rPr lang="zh-CN" altLang="zh-CN" sz="2000" dirty="0">
                <a:ea typeface="宋体" panose="02010600030101010101" pitchFamily="2" charset="-122"/>
              </a:rPr>
              <a:t>和</a:t>
            </a:r>
            <a:r>
              <a:rPr lang="en-US" altLang="zh-CN" sz="2000" dirty="0">
                <a:ea typeface="宋体" panose="02010600030101010101" pitchFamily="2" charset="-122"/>
              </a:rPr>
              <a:t>n</a:t>
            </a:r>
            <a:r>
              <a:rPr lang="zh-CN" altLang="zh-CN" sz="2000" dirty="0">
                <a:ea typeface="宋体" panose="02010600030101010101" pitchFamily="2" charset="-122"/>
              </a:rPr>
              <a:t>，也就是</a:t>
            </a:r>
            <a:r>
              <a:rPr lang="en-US" altLang="zh-CN" sz="2000" dirty="0">
                <a:ea typeface="宋体" panose="02010600030101010101" pitchFamily="2" charset="-122"/>
              </a:rPr>
              <a:t>k&lt;=min(m,n)</a:t>
            </a:r>
          </a:p>
          <a:p>
            <a:pPr marL="0" indent="0">
              <a:lnSpc>
                <a:spcPct val="150000"/>
              </a:lnSpc>
              <a:buNone/>
            </a:pPr>
            <a:r>
              <a:rPr lang="zh-CN" altLang="zh-CN" sz="2000" dirty="0">
                <a:ea typeface="宋体" panose="02010600030101010101" pitchFamily="2" charset="-122"/>
              </a:rPr>
              <a:t>此时矩阵</a:t>
            </a:r>
            <a:r>
              <a:rPr lang="en-US" altLang="zh-CN" sz="2000" dirty="0">
                <a:ea typeface="宋体" panose="02010600030101010101" pitchFamily="2" charset="-122"/>
              </a:rPr>
              <a:t>A</a:t>
            </a:r>
            <a:r>
              <a:rPr lang="zh-CN" altLang="en-US" sz="2000" dirty="0">
                <a:ea typeface="宋体" panose="02010600030101010101" pitchFamily="2" charset="-122"/>
              </a:rPr>
              <a:t>的特征值</a:t>
            </a:r>
            <a:endParaRPr lang="en-US" altLang="zh-CN" sz="2000" dirty="0">
              <a:ea typeface="宋体" panose="02010600030101010101" pitchFamily="2" charset="-122"/>
            </a:endParaRPr>
          </a:p>
          <a:p>
            <a:pPr marL="0" indent="0">
              <a:lnSpc>
                <a:spcPct val="150000"/>
              </a:lnSpc>
              <a:buNone/>
            </a:pPr>
            <a:endParaRPr lang="zh-CN" altLang="zh-CN" sz="2000" dirty="0">
              <a:ea typeface="宋体" panose="02010600030101010101" pitchFamily="2" charset="-122"/>
            </a:endParaRPr>
          </a:p>
          <a:p>
            <a:pPr marL="0" indent="0">
              <a:lnSpc>
                <a:spcPct val="150000"/>
              </a:lnSpc>
              <a:buNone/>
            </a:pPr>
            <a:endParaRPr lang="zh-CN" sz="2000" dirty="0">
              <a:ea typeface="宋体" panose="02010600030101010101" pitchFamily="2" charset="-122"/>
            </a:endParaRPr>
          </a:p>
        </p:txBody>
      </p:sp>
      <p:graphicFrame>
        <p:nvGraphicFramePr>
          <p:cNvPr id="12" name="对象 -2147482616"/>
          <p:cNvGraphicFramePr>
            <a:graphicFrameLocks noChangeAspect="1"/>
          </p:cNvGraphicFramePr>
          <p:nvPr/>
        </p:nvGraphicFramePr>
        <p:xfrm>
          <a:off x="1758315" y="3111500"/>
          <a:ext cx="2167255" cy="1164590"/>
        </p:xfrm>
        <a:graphic>
          <a:graphicData uri="http://schemas.openxmlformats.org/presentationml/2006/ole">
            <mc:AlternateContent xmlns:mc="http://schemas.openxmlformats.org/markup-compatibility/2006">
              <mc:Choice xmlns:v="urn:schemas-microsoft-com:vml" Requires="v">
                <p:oleObj spid="_x0000_s7186" r:id="rId3" imgW="914400" imgH="482600" progId="Equation.KSEE3">
                  <p:embed/>
                </p:oleObj>
              </mc:Choice>
              <mc:Fallback>
                <p:oleObj r:id="rId3" imgW="914400" imgH="482600" progId="Equation.KSEE3">
                  <p:embed/>
                  <p:pic>
                    <p:nvPicPr>
                      <p:cNvPr id="0" name="图片 3075"/>
                      <p:cNvPicPr/>
                      <p:nvPr/>
                    </p:nvPicPr>
                    <p:blipFill>
                      <a:blip r:embed="rId4"/>
                      <a:stretch>
                        <a:fillRect/>
                      </a:stretch>
                    </p:blipFill>
                    <p:spPr>
                      <a:xfrm>
                        <a:off x="1758315" y="3111500"/>
                        <a:ext cx="2167255" cy="116459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437005" y="2047875"/>
          <a:ext cx="2938145" cy="393700"/>
        </p:xfrm>
        <a:graphic>
          <a:graphicData uri="http://schemas.openxmlformats.org/presentationml/2006/ole">
            <mc:AlternateContent xmlns:mc="http://schemas.openxmlformats.org/markup-compatibility/2006">
              <mc:Choice xmlns:v="urn:schemas-microsoft-com:vml" Requires="v">
                <p:oleObj spid="_x0000_s7187" r:id="rId5" imgW="1638300" imgH="215900" progId="Equation.KSEE3">
                  <p:embed/>
                </p:oleObj>
              </mc:Choice>
              <mc:Fallback>
                <p:oleObj r:id="rId5" imgW="1638300" imgH="215900" progId="Equation.KSEE3">
                  <p:embed/>
                  <p:pic>
                    <p:nvPicPr>
                      <p:cNvPr id="0" name="图片 3075"/>
                      <p:cNvPicPr/>
                      <p:nvPr/>
                    </p:nvPicPr>
                    <p:blipFill>
                      <a:blip r:embed="rId6"/>
                      <a:stretch>
                        <a:fillRect/>
                      </a:stretch>
                    </p:blipFill>
                    <p:spPr>
                      <a:xfrm>
                        <a:off x="1437005" y="2047875"/>
                        <a:ext cx="2938145" cy="39370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1532255" y="4366260"/>
          <a:ext cx="1030605" cy="446405"/>
        </p:xfrm>
        <a:graphic>
          <a:graphicData uri="http://schemas.openxmlformats.org/presentationml/2006/ole">
            <mc:AlternateContent xmlns:mc="http://schemas.openxmlformats.org/markup-compatibility/2006">
              <mc:Choice xmlns:v="urn:schemas-microsoft-com:vml" Requires="v">
                <p:oleObj spid="_x0000_s7188" r:id="rId7" imgW="508000" imgH="215900" progId="Equation.KSEE3">
                  <p:embed/>
                </p:oleObj>
              </mc:Choice>
              <mc:Fallback>
                <p:oleObj r:id="rId7" imgW="508000" imgH="215900" progId="Equation.KSEE3">
                  <p:embed/>
                  <p:pic>
                    <p:nvPicPr>
                      <p:cNvPr id="0" name="图片 3075"/>
                      <p:cNvPicPr/>
                      <p:nvPr/>
                    </p:nvPicPr>
                    <p:blipFill>
                      <a:blip r:embed="rId8"/>
                      <a:stretch>
                        <a:fillRect/>
                      </a:stretch>
                    </p:blipFill>
                    <p:spPr>
                      <a:xfrm>
                        <a:off x="1532255" y="4366260"/>
                        <a:ext cx="1030605" cy="44640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3067685" y="4899025"/>
          <a:ext cx="1798955" cy="514985"/>
        </p:xfrm>
        <a:graphic>
          <a:graphicData uri="http://schemas.openxmlformats.org/presentationml/2006/ole">
            <mc:AlternateContent xmlns:mc="http://schemas.openxmlformats.org/markup-compatibility/2006">
              <mc:Choice xmlns:v="urn:schemas-microsoft-com:vml" Requires="v">
                <p:oleObj spid="_x0000_s7189" r:id="rId9" imgW="812800" imgH="228600" progId="Equation.KSEE3">
                  <p:embed/>
                </p:oleObj>
              </mc:Choice>
              <mc:Fallback>
                <p:oleObj r:id="rId9" imgW="812800" imgH="228600" progId="Equation.KSEE3">
                  <p:embed/>
                  <p:pic>
                    <p:nvPicPr>
                      <p:cNvPr id="0" name="图片 3075"/>
                      <p:cNvPicPr/>
                      <p:nvPr/>
                    </p:nvPicPr>
                    <p:blipFill>
                      <a:blip r:embed="rId10"/>
                      <a:stretch>
                        <a:fillRect/>
                      </a:stretch>
                    </p:blipFill>
                    <p:spPr>
                      <a:xfrm>
                        <a:off x="3067685" y="4899025"/>
                        <a:ext cx="1798955" cy="51498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3257550" y="5414010"/>
          <a:ext cx="4525645" cy="601345"/>
        </p:xfrm>
        <a:graphic>
          <a:graphicData uri="http://schemas.openxmlformats.org/presentationml/2006/ole">
            <mc:AlternateContent xmlns:mc="http://schemas.openxmlformats.org/markup-compatibility/2006">
              <mc:Choice xmlns:v="urn:schemas-microsoft-com:vml" Requires="v">
                <p:oleObj spid="_x0000_s7190" r:id="rId11" imgW="2044700" imgH="266700" progId="Equation.KSEE3">
                  <p:embed/>
                </p:oleObj>
              </mc:Choice>
              <mc:Fallback>
                <p:oleObj r:id="rId11" imgW="2044700" imgH="266700" progId="Equation.KSEE3">
                  <p:embed/>
                  <p:pic>
                    <p:nvPicPr>
                      <p:cNvPr id="0" name="图片 3075"/>
                      <p:cNvPicPr/>
                      <p:nvPr/>
                    </p:nvPicPr>
                    <p:blipFill>
                      <a:blip r:embed="rId12"/>
                      <a:stretch>
                        <a:fillRect/>
                      </a:stretch>
                    </p:blipFill>
                    <p:spPr>
                      <a:xfrm>
                        <a:off x="3257550" y="5414010"/>
                        <a:ext cx="4525645" cy="601345"/>
                      </a:xfrm>
                      <a:prstGeom prst="rect">
                        <a:avLst/>
                      </a:prstGeom>
                      <a:noFill/>
                      <a:ln w="38100">
                        <a:noFill/>
                        <a:miter/>
                      </a:ln>
                    </p:spPr>
                  </p:pic>
                </p:oleObj>
              </mc:Fallback>
            </mc:AlternateContent>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47129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我们可以得到为奇异值分解</a:t>
            </a:r>
          </a:p>
          <a:p>
            <a:pPr marL="0" indent="0">
              <a:lnSpc>
                <a:spcPct val="150000"/>
              </a:lnSpc>
              <a:buNone/>
            </a:pPr>
            <a:endParaRPr lang="zh-CN" sz="2000" dirty="0">
              <a:ea typeface="宋体" panose="02010600030101010101" pitchFamily="2" charset="-122"/>
            </a:endParaRPr>
          </a:p>
          <a:p>
            <a:pPr marL="0" indent="0">
              <a:lnSpc>
                <a:spcPct val="150000"/>
              </a:lnSpc>
              <a:buNone/>
            </a:pPr>
            <a:r>
              <a:rPr lang="en-US" altLang="zh-CN" sz="2000" dirty="0">
                <a:ea typeface="宋体" panose="02010600030101010101" pitchFamily="2" charset="-122"/>
              </a:rPr>
              <a:t>P</a:t>
            </a:r>
            <a:r>
              <a:rPr lang="zh-CN" altLang="en-US" sz="2000" dirty="0">
                <a:ea typeface="宋体" panose="02010600030101010101" pitchFamily="2" charset="-122"/>
              </a:rPr>
              <a:t>为左奇异矩阵，</a:t>
            </a:r>
            <a:r>
              <a:rPr lang="en-US" altLang="zh-CN" sz="2000" dirty="0">
                <a:ea typeface="宋体" panose="02010600030101010101" pitchFamily="2" charset="-122"/>
              </a:rPr>
              <a:t>m*m</a:t>
            </a:r>
            <a:r>
              <a:rPr lang="zh-CN" altLang="zh-CN" sz="2000" dirty="0">
                <a:ea typeface="宋体" panose="02010600030101010101" pitchFamily="2" charset="-122"/>
              </a:rPr>
              <a:t>维</a:t>
            </a:r>
          </a:p>
          <a:p>
            <a:pPr marL="0" indent="0">
              <a:lnSpc>
                <a:spcPct val="150000"/>
              </a:lnSpc>
              <a:buNone/>
            </a:pPr>
            <a:r>
              <a:rPr lang="en-US" altLang="zh-CN" sz="2000" dirty="0">
                <a:ea typeface="宋体" panose="02010600030101010101" pitchFamily="2" charset="-122"/>
              </a:rPr>
              <a:t>Q</a:t>
            </a:r>
            <a:r>
              <a:rPr lang="zh-CN" altLang="zh-CN" sz="2000" dirty="0">
                <a:ea typeface="宋体" panose="02010600030101010101" pitchFamily="2" charset="-122"/>
              </a:rPr>
              <a:t>为右奇异矩阵，</a:t>
            </a:r>
            <a:r>
              <a:rPr lang="en-US" altLang="zh-CN" sz="2000" dirty="0">
                <a:ea typeface="宋体" panose="02010600030101010101" pitchFamily="2" charset="-122"/>
              </a:rPr>
              <a:t>n*n</a:t>
            </a:r>
            <a:r>
              <a:rPr lang="zh-CN" altLang="zh-CN" sz="2000" dirty="0">
                <a:ea typeface="宋体" panose="02010600030101010101" pitchFamily="2" charset="-122"/>
              </a:rPr>
              <a:t>维</a:t>
            </a:r>
          </a:p>
          <a:p>
            <a:pPr marL="0" indent="0">
              <a:lnSpc>
                <a:spcPct val="150000"/>
              </a:lnSpc>
              <a:buNone/>
            </a:pPr>
            <a:r>
              <a:rPr lang="zh-CN" altLang="en-US" sz="2000" dirty="0">
                <a:ea typeface="宋体" panose="02010600030101010101" pitchFamily="2" charset="-122"/>
              </a:rPr>
              <a:t>Λ对角线上的非零元素为特征值λ1, λ2, ... , λk</a:t>
            </a:r>
          </a:p>
          <a:p>
            <a:pPr marL="0" indent="0">
              <a:lnSpc>
                <a:spcPct val="150000"/>
              </a:lnSpc>
              <a:buNone/>
            </a:pPr>
            <a:r>
              <a:rPr lang="zh-CN" altLang="en-US" sz="2000" dirty="0">
                <a:ea typeface="宋体" panose="02010600030101010101" pitchFamily="2" charset="-122"/>
                <a:sym typeface="+mn-ea"/>
              </a:rPr>
              <a:t>在推荐系统中</a:t>
            </a:r>
          </a:p>
          <a:p>
            <a:pPr marL="0" indent="0">
              <a:lnSpc>
                <a:spcPct val="150000"/>
              </a:lnSpc>
              <a:buNone/>
            </a:pPr>
            <a:r>
              <a:rPr lang="zh-CN" altLang="en-US" sz="2000" dirty="0">
                <a:ea typeface="宋体" panose="02010600030101010101" pitchFamily="2" charset="-122"/>
                <a:sym typeface="+mn-ea"/>
              </a:rPr>
              <a:t>左奇异矩阵：</a:t>
            </a:r>
            <a:r>
              <a:rPr lang="en-US" altLang="zh-CN" sz="2000" dirty="0">
                <a:ea typeface="宋体" panose="02010600030101010101" pitchFamily="2" charset="-122"/>
                <a:sym typeface="+mn-ea"/>
              </a:rPr>
              <a:t>User</a:t>
            </a:r>
            <a:r>
              <a:rPr lang="zh-CN" altLang="en-US" sz="2000" dirty="0">
                <a:ea typeface="宋体" panose="02010600030101010101" pitchFamily="2" charset="-122"/>
                <a:sym typeface="+mn-ea"/>
              </a:rPr>
              <a:t>矩阵</a:t>
            </a:r>
          </a:p>
          <a:p>
            <a:pPr marL="0" indent="0">
              <a:lnSpc>
                <a:spcPct val="150000"/>
              </a:lnSpc>
              <a:buNone/>
            </a:pPr>
            <a:r>
              <a:rPr lang="zh-CN" altLang="en-US" sz="2000" dirty="0">
                <a:ea typeface="宋体" panose="02010600030101010101" pitchFamily="2" charset="-122"/>
                <a:sym typeface="+mn-ea"/>
              </a:rPr>
              <a:t>右奇异矩阵：</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矩阵</a:t>
            </a:r>
            <a:endParaRPr lang="zh-CN" sz="2000" dirty="0">
              <a:ea typeface="宋体" panose="02010600030101010101" pitchFamily="2" charset="-122"/>
            </a:endParaRPr>
          </a:p>
          <a:p>
            <a:pPr marL="0" indent="0">
              <a:lnSpc>
                <a:spcPct val="150000"/>
              </a:lnSpc>
              <a:buNone/>
            </a:pPr>
            <a:endParaRPr lang="zh-CN" sz="2000" dirty="0">
              <a:ea typeface="宋体" panose="02010600030101010101" pitchFamily="2" charset="-122"/>
            </a:endParaRPr>
          </a:p>
        </p:txBody>
      </p:sp>
      <p:graphicFrame>
        <p:nvGraphicFramePr>
          <p:cNvPr id="12" name="对象 -2147482616"/>
          <p:cNvGraphicFramePr>
            <a:graphicFrameLocks noChangeAspect="1"/>
          </p:cNvGraphicFramePr>
          <p:nvPr/>
        </p:nvGraphicFramePr>
        <p:xfrm>
          <a:off x="1979613" y="2464753"/>
          <a:ext cx="1625600" cy="551815"/>
        </p:xfrm>
        <a:graphic>
          <a:graphicData uri="http://schemas.openxmlformats.org/presentationml/2006/ole">
            <mc:AlternateContent xmlns:mc="http://schemas.openxmlformats.org/markup-compatibility/2006">
              <mc:Choice xmlns:v="urn:schemas-microsoft-com:vml" Requires="v">
                <p:oleObj spid="_x0000_s8198" r:id="rId3" imgW="685800" imgH="228600" progId="Equation.KSEE3">
                  <p:embed/>
                </p:oleObj>
              </mc:Choice>
              <mc:Fallback>
                <p:oleObj r:id="rId3" imgW="685800" imgH="228600" progId="Equation.KSEE3">
                  <p:embed/>
                  <p:pic>
                    <p:nvPicPr>
                      <p:cNvPr id="0" name="图片 3075"/>
                      <p:cNvPicPr/>
                      <p:nvPr/>
                    </p:nvPicPr>
                    <p:blipFill>
                      <a:blip r:embed="rId4"/>
                      <a:stretch>
                        <a:fillRect/>
                      </a:stretch>
                    </p:blipFill>
                    <p:spPr>
                      <a:xfrm>
                        <a:off x="1979613" y="2464753"/>
                        <a:ext cx="1625600" cy="551815"/>
                      </a:xfrm>
                      <a:prstGeom prst="rect">
                        <a:avLst/>
                      </a:prstGeom>
                      <a:noFill/>
                      <a:ln w="38100">
                        <a:noFill/>
                        <a:miter/>
                      </a:ln>
                    </p:spPr>
                  </p:pic>
                </p:oleObj>
              </mc:Fallback>
            </mc:AlternateContent>
          </a:graphicData>
        </a:graphic>
      </p:graphicFrame>
      <p:pic>
        <p:nvPicPr>
          <p:cNvPr id="10" name="图片 9"/>
          <p:cNvPicPr>
            <a:picLocks noChangeAspect="1"/>
          </p:cNvPicPr>
          <p:nvPr/>
        </p:nvPicPr>
        <p:blipFill>
          <a:blip r:embed="rId5"/>
          <a:stretch>
            <a:fillRect/>
          </a:stretch>
        </p:blipFill>
        <p:spPr>
          <a:xfrm>
            <a:off x="6608445" y="3702685"/>
            <a:ext cx="4343400" cy="1438275"/>
          </a:xfrm>
          <a:prstGeom prst="rect">
            <a:avLst/>
          </a:prstGeom>
        </p:spPr>
      </p:pic>
      <p:pic>
        <p:nvPicPr>
          <p:cNvPr id="11" name="图片 10"/>
          <p:cNvPicPr>
            <a:picLocks noChangeAspect="1"/>
          </p:cNvPicPr>
          <p:nvPr/>
        </p:nvPicPr>
        <p:blipFill>
          <a:blip r:embed="rId6"/>
          <a:stretch>
            <a:fillRect/>
          </a:stretch>
        </p:blipFill>
        <p:spPr>
          <a:xfrm>
            <a:off x="6203950" y="1430655"/>
            <a:ext cx="5153025" cy="172402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62100"/>
            <a:ext cx="767080" cy="10045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比如，</a:t>
            </a: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zh-CN" sz="2000" dirty="0">
              <a:ea typeface="宋体" panose="02010600030101010101" pitchFamily="2" charset="-122"/>
            </a:endParaRPr>
          </a:p>
        </p:txBody>
      </p:sp>
      <p:graphicFrame>
        <p:nvGraphicFramePr>
          <p:cNvPr id="12" name="对象 -2147482616"/>
          <p:cNvGraphicFramePr>
            <a:graphicFrameLocks noChangeAspect="1"/>
          </p:cNvGraphicFramePr>
          <p:nvPr/>
        </p:nvGraphicFramePr>
        <p:xfrm>
          <a:off x="1618615" y="1192530"/>
          <a:ext cx="1372870" cy="1373505"/>
        </p:xfrm>
        <a:graphic>
          <a:graphicData uri="http://schemas.openxmlformats.org/presentationml/2006/ole">
            <mc:AlternateContent xmlns:mc="http://schemas.openxmlformats.org/markup-compatibility/2006">
              <mc:Choice xmlns:v="urn:schemas-microsoft-com:vml" Requires="v">
                <p:oleObj spid="_x0000_s9249" r:id="rId3" imgW="723900" imgH="711200" progId="Equation.KSEE3">
                  <p:embed/>
                </p:oleObj>
              </mc:Choice>
              <mc:Fallback>
                <p:oleObj r:id="rId3" imgW="723900" imgH="711200" progId="Equation.KSEE3">
                  <p:embed/>
                  <p:pic>
                    <p:nvPicPr>
                      <p:cNvPr id="0" name="图片 3075"/>
                      <p:cNvPicPr/>
                      <p:nvPr/>
                    </p:nvPicPr>
                    <p:blipFill>
                      <a:blip r:embed="rId4"/>
                      <a:stretch>
                        <a:fillRect/>
                      </a:stretch>
                    </p:blipFill>
                    <p:spPr>
                      <a:xfrm>
                        <a:off x="1618615" y="1192530"/>
                        <a:ext cx="1372870" cy="1373505"/>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3629025" y="1270000"/>
          <a:ext cx="2001520" cy="1296670"/>
        </p:xfrm>
        <a:graphic>
          <a:graphicData uri="http://schemas.openxmlformats.org/presentationml/2006/ole">
            <mc:AlternateContent xmlns:mc="http://schemas.openxmlformats.org/markup-compatibility/2006">
              <mc:Choice xmlns:v="urn:schemas-microsoft-com:vml" Requires="v">
                <p:oleObj spid="_x0000_s9250" r:id="rId5" imgW="1117600" imgH="711200" progId="Equation.KSEE3">
                  <p:embed/>
                </p:oleObj>
              </mc:Choice>
              <mc:Fallback>
                <p:oleObj r:id="rId5" imgW="1117600" imgH="711200" progId="Equation.KSEE3">
                  <p:embed/>
                  <p:pic>
                    <p:nvPicPr>
                      <p:cNvPr id="0" name="图片 3075"/>
                      <p:cNvPicPr/>
                      <p:nvPr/>
                    </p:nvPicPr>
                    <p:blipFill>
                      <a:blip r:embed="rId6"/>
                      <a:stretch>
                        <a:fillRect/>
                      </a:stretch>
                    </p:blipFill>
                    <p:spPr>
                      <a:xfrm>
                        <a:off x="3629025" y="1270000"/>
                        <a:ext cx="2001520" cy="129667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6987223" y="1035685"/>
          <a:ext cx="4162425" cy="1296670"/>
        </p:xfrm>
        <a:graphic>
          <a:graphicData uri="http://schemas.openxmlformats.org/presentationml/2006/ole">
            <mc:AlternateContent xmlns:mc="http://schemas.openxmlformats.org/markup-compatibility/2006">
              <mc:Choice xmlns:v="urn:schemas-microsoft-com:vml" Requires="v">
                <p:oleObj spid="_x0000_s9251" r:id="rId7" imgW="2324100" imgH="711200" progId="Equation.KSEE3">
                  <p:embed/>
                </p:oleObj>
              </mc:Choice>
              <mc:Fallback>
                <p:oleObj r:id="rId7" imgW="2324100" imgH="711200" progId="Equation.KSEE3">
                  <p:embed/>
                  <p:pic>
                    <p:nvPicPr>
                      <p:cNvPr id="0" name="图片 3075"/>
                      <p:cNvPicPr/>
                      <p:nvPr/>
                    </p:nvPicPr>
                    <p:blipFill>
                      <a:blip r:embed="rId8"/>
                      <a:stretch>
                        <a:fillRect/>
                      </a:stretch>
                    </p:blipFill>
                    <p:spPr>
                      <a:xfrm>
                        <a:off x="6987223" y="1035685"/>
                        <a:ext cx="4162425" cy="1296670"/>
                      </a:xfrm>
                      <a:prstGeom prst="rect">
                        <a:avLst/>
                      </a:prstGeom>
                      <a:noFill/>
                      <a:ln w="38100">
                        <a:noFill/>
                        <a:miter/>
                      </a:ln>
                    </p:spPr>
                  </p:pic>
                </p:oleObj>
              </mc:Fallback>
            </mc:AlternateContent>
          </a:graphicData>
        </a:graphic>
      </p:graphicFrame>
      <p:sp>
        <p:nvSpPr>
          <p:cNvPr id="21" name="Content Placeholder 2"/>
          <p:cNvSpPr txBox="1">
            <a:spLocks noGrp="1"/>
          </p:cNvSpPr>
          <p:nvPr/>
        </p:nvSpPr>
        <p:spPr>
          <a:xfrm>
            <a:off x="5793740" y="1270000"/>
            <a:ext cx="1031240" cy="208851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特征向量</a:t>
            </a:r>
          </a:p>
          <a:p>
            <a:pPr marL="0" indent="0">
              <a:lnSpc>
                <a:spcPct val="150000"/>
              </a:lnSpc>
              <a:buNone/>
            </a:pPr>
            <a:endParaRPr lang="zh-CN" altLang="zh-CN"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特征值</a:t>
            </a:r>
            <a:endParaRPr lang="en-US" altLang="zh-CN" sz="1800" dirty="0">
              <a:ea typeface="宋体" panose="02010600030101010101" pitchFamily="2" charset="-122"/>
              <a:sym typeface="+mn-ea"/>
            </a:endParaRPr>
          </a:p>
        </p:txBody>
      </p:sp>
      <p:graphicFrame>
        <p:nvGraphicFramePr>
          <p:cNvPr id="6" name="对象 -2147482616"/>
          <p:cNvGraphicFramePr>
            <a:graphicFrameLocks noChangeAspect="1"/>
          </p:cNvGraphicFramePr>
          <p:nvPr/>
        </p:nvGraphicFramePr>
        <p:xfrm>
          <a:off x="6868161" y="2332038"/>
          <a:ext cx="4640580" cy="417195"/>
        </p:xfrm>
        <a:graphic>
          <a:graphicData uri="http://schemas.openxmlformats.org/presentationml/2006/ole">
            <mc:AlternateContent xmlns:mc="http://schemas.openxmlformats.org/markup-compatibility/2006">
              <mc:Choice xmlns:v="urn:schemas-microsoft-com:vml" Requires="v">
                <p:oleObj spid="_x0000_s9252" r:id="rId9" imgW="2590800" imgH="228600" progId="Equation.KSEE3">
                  <p:embed/>
                </p:oleObj>
              </mc:Choice>
              <mc:Fallback>
                <p:oleObj r:id="rId9" imgW="2590800" imgH="228600" progId="Equation.KSEE3">
                  <p:embed/>
                  <p:pic>
                    <p:nvPicPr>
                      <p:cNvPr id="0" name="图片 3075"/>
                      <p:cNvPicPr/>
                      <p:nvPr/>
                    </p:nvPicPr>
                    <p:blipFill>
                      <a:blip r:embed="rId10"/>
                      <a:stretch>
                        <a:fillRect/>
                      </a:stretch>
                    </p:blipFill>
                    <p:spPr>
                      <a:xfrm>
                        <a:off x="6868161" y="2332038"/>
                        <a:ext cx="4640580" cy="417195"/>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3629025" y="3076258"/>
          <a:ext cx="1592580" cy="833755"/>
        </p:xfrm>
        <a:graphic>
          <a:graphicData uri="http://schemas.openxmlformats.org/presentationml/2006/ole">
            <mc:AlternateContent xmlns:mc="http://schemas.openxmlformats.org/markup-compatibility/2006">
              <mc:Choice xmlns:v="urn:schemas-microsoft-com:vml" Requires="v">
                <p:oleObj spid="_x0000_s9253" r:id="rId11" imgW="889000" imgH="457200" progId="Equation.KSEE3">
                  <p:embed/>
                </p:oleObj>
              </mc:Choice>
              <mc:Fallback>
                <p:oleObj r:id="rId11" imgW="889000" imgH="457200" progId="Equation.KSEE3">
                  <p:embed/>
                  <p:pic>
                    <p:nvPicPr>
                      <p:cNvPr id="0" name="图片 3075"/>
                      <p:cNvPicPr/>
                      <p:nvPr/>
                    </p:nvPicPr>
                    <p:blipFill>
                      <a:blip r:embed="rId12"/>
                      <a:stretch>
                        <a:fillRect/>
                      </a:stretch>
                    </p:blipFill>
                    <p:spPr>
                      <a:xfrm>
                        <a:off x="3629025" y="3076258"/>
                        <a:ext cx="1592580" cy="833755"/>
                      </a:xfrm>
                      <a:prstGeom prst="rect">
                        <a:avLst/>
                      </a:prstGeom>
                      <a:noFill/>
                      <a:ln w="38100">
                        <a:noFill/>
                        <a:miter/>
                      </a:ln>
                    </p:spPr>
                  </p:pic>
                </p:oleObj>
              </mc:Fallback>
            </mc:AlternateContent>
          </a:graphicData>
        </a:graphic>
      </p:graphicFrame>
      <p:graphicFrame>
        <p:nvGraphicFramePr>
          <p:cNvPr id="14" name="对象 -2147482616"/>
          <p:cNvGraphicFramePr>
            <a:graphicFrameLocks noChangeAspect="1"/>
          </p:cNvGraphicFramePr>
          <p:nvPr/>
        </p:nvGraphicFramePr>
        <p:xfrm>
          <a:off x="6879273" y="2867978"/>
          <a:ext cx="3980815" cy="833755"/>
        </p:xfrm>
        <a:graphic>
          <a:graphicData uri="http://schemas.openxmlformats.org/presentationml/2006/ole">
            <mc:AlternateContent xmlns:mc="http://schemas.openxmlformats.org/markup-compatibility/2006">
              <mc:Choice xmlns:v="urn:schemas-microsoft-com:vml" Requires="v">
                <p:oleObj spid="_x0000_s9254" r:id="rId13" imgW="2222500" imgH="457200" progId="Equation.KSEE3">
                  <p:embed/>
                </p:oleObj>
              </mc:Choice>
              <mc:Fallback>
                <p:oleObj r:id="rId13" imgW="2222500" imgH="457200" progId="Equation.KSEE3">
                  <p:embed/>
                  <p:pic>
                    <p:nvPicPr>
                      <p:cNvPr id="0" name="图片 3075"/>
                      <p:cNvPicPr/>
                      <p:nvPr/>
                    </p:nvPicPr>
                    <p:blipFill>
                      <a:blip r:embed="rId14"/>
                      <a:stretch>
                        <a:fillRect/>
                      </a:stretch>
                    </p:blipFill>
                    <p:spPr>
                      <a:xfrm>
                        <a:off x="6879273" y="2867978"/>
                        <a:ext cx="3980815" cy="833755"/>
                      </a:xfrm>
                      <a:prstGeom prst="rect">
                        <a:avLst/>
                      </a:prstGeom>
                      <a:noFill/>
                      <a:ln w="38100">
                        <a:noFill/>
                        <a:miter/>
                      </a:ln>
                    </p:spPr>
                  </p:pic>
                </p:oleObj>
              </mc:Fallback>
            </mc:AlternateContent>
          </a:graphicData>
        </a:graphic>
      </p:graphicFrame>
      <p:graphicFrame>
        <p:nvGraphicFramePr>
          <p:cNvPr id="16" name="对象 -2147482616"/>
          <p:cNvGraphicFramePr>
            <a:graphicFrameLocks noChangeAspect="1"/>
          </p:cNvGraphicFramePr>
          <p:nvPr/>
        </p:nvGraphicFramePr>
        <p:xfrm>
          <a:off x="7266624" y="3847148"/>
          <a:ext cx="3843655" cy="394335"/>
        </p:xfrm>
        <a:graphic>
          <a:graphicData uri="http://schemas.openxmlformats.org/presentationml/2006/ole">
            <mc:AlternateContent xmlns:mc="http://schemas.openxmlformats.org/markup-compatibility/2006">
              <mc:Choice xmlns:v="urn:schemas-microsoft-com:vml" Requires="v">
                <p:oleObj spid="_x0000_s9255" r:id="rId15" imgW="2145665" imgH="215900" progId="Equation.KSEE3">
                  <p:embed/>
                </p:oleObj>
              </mc:Choice>
              <mc:Fallback>
                <p:oleObj r:id="rId15" imgW="2145665" imgH="215900" progId="Equation.KSEE3">
                  <p:embed/>
                  <p:pic>
                    <p:nvPicPr>
                      <p:cNvPr id="0" name="图片 3075"/>
                      <p:cNvPicPr/>
                      <p:nvPr/>
                    </p:nvPicPr>
                    <p:blipFill>
                      <a:blip r:embed="rId16"/>
                      <a:stretch>
                        <a:fillRect/>
                      </a:stretch>
                    </p:blipFill>
                    <p:spPr>
                      <a:xfrm>
                        <a:off x="7266624" y="3847148"/>
                        <a:ext cx="3843655" cy="394335"/>
                      </a:xfrm>
                      <a:prstGeom prst="rect">
                        <a:avLst/>
                      </a:prstGeom>
                      <a:noFill/>
                      <a:ln w="38100">
                        <a:noFill/>
                        <a:miter/>
                      </a:ln>
                    </p:spPr>
                  </p:pic>
                </p:oleObj>
              </mc:Fallback>
            </mc:AlternateContent>
          </a:graphicData>
        </a:graphic>
      </p:graphicFrame>
      <p:sp>
        <p:nvSpPr>
          <p:cNvPr id="18" name="Content Placeholder 2"/>
          <p:cNvSpPr txBox="1">
            <a:spLocks noGrp="1"/>
          </p:cNvSpPr>
          <p:nvPr/>
        </p:nvSpPr>
        <p:spPr>
          <a:xfrm>
            <a:off x="5819140" y="3000375"/>
            <a:ext cx="1031240" cy="208851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特征向量</a:t>
            </a:r>
          </a:p>
          <a:p>
            <a:pPr marL="0" indent="0">
              <a:lnSpc>
                <a:spcPct val="150000"/>
              </a:lnSpc>
              <a:buNone/>
            </a:pPr>
            <a:endParaRPr lang="en-US" altLang="zh-CN" sz="1800" dirty="0">
              <a:ea typeface="宋体" panose="02010600030101010101" pitchFamily="2" charset="-122"/>
              <a:sym typeface="+mn-ea"/>
            </a:endParaRPr>
          </a:p>
        </p:txBody>
      </p:sp>
      <p:sp>
        <p:nvSpPr>
          <p:cNvPr id="19" name="文本框 18"/>
          <p:cNvSpPr txBox="1"/>
          <p:nvPr/>
        </p:nvSpPr>
        <p:spPr>
          <a:xfrm>
            <a:off x="5898515" y="3747770"/>
            <a:ext cx="775970" cy="505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lang="zh-CN" altLang="zh-CN" dirty="0">
                <a:ea typeface="宋体" panose="02010600030101010101" pitchFamily="2" charset="-122"/>
                <a:sym typeface="+mn-ea"/>
              </a:rPr>
              <a:t>特征值</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0" name="对象 -2147482616"/>
          <p:cNvGraphicFramePr>
            <a:graphicFrameLocks noChangeAspect="1"/>
          </p:cNvGraphicFramePr>
          <p:nvPr/>
        </p:nvGraphicFramePr>
        <p:xfrm>
          <a:off x="5478145" y="4538346"/>
          <a:ext cx="2616200" cy="463550"/>
        </p:xfrm>
        <a:graphic>
          <a:graphicData uri="http://schemas.openxmlformats.org/presentationml/2006/ole">
            <mc:AlternateContent xmlns:mc="http://schemas.openxmlformats.org/markup-compatibility/2006">
              <mc:Choice xmlns:v="urn:schemas-microsoft-com:vml" Requires="v">
                <p:oleObj spid="_x0000_s9256" r:id="rId17" imgW="1459865" imgH="254000" progId="Equation.KSEE3">
                  <p:embed/>
                </p:oleObj>
              </mc:Choice>
              <mc:Fallback>
                <p:oleObj r:id="rId17" imgW="1459865" imgH="254000" progId="Equation.KSEE3">
                  <p:embed/>
                  <p:pic>
                    <p:nvPicPr>
                      <p:cNvPr id="0" name="图片 3075"/>
                      <p:cNvPicPr/>
                      <p:nvPr/>
                    </p:nvPicPr>
                    <p:blipFill>
                      <a:blip r:embed="rId18"/>
                      <a:stretch>
                        <a:fillRect/>
                      </a:stretch>
                    </p:blipFill>
                    <p:spPr>
                      <a:xfrm>
                        <a:off x="5478145" y="4538346"/>
                        <a:ext cx="2616200" cy="463550"/>
                      </a:xfrm>
                      <a:prstGeom prst="rect">
                        <a:avLst/>
                      </a:prstGeom>
                      <a:noFill/>
                      <a:ln w="38100">
                        <a:noFill/>
                        <a:miter/>
                      </a:ln>
                    </p:spPr>
                  </p:pic>
                </p:oleObj>
              </mc:Fallback>
            </mc:AlternateContent>
          </a:graphicData>
        </a:graphic>
      </p:graphicFrame>
      <p:graphicFrame>
        <p:nvGraphicFramePr>
          <p:cNvPr id="23" name="对象 -2147482616"/>
          <p:cNvGraphicFramePr>
            <a:graphicFrameLocks noChangeAspect="1"/>
          </p:cNvGraphicFramePr>
          <p:nvPr/>
        </p:nvGraphicFramePr>
        <p:xfrm>
          <a:off x="8509318" y="4538346"/>
          <a:ext cx="2663825" cy="463550"/>
        </p:xfrm>
        <a:graphic>
          <a:graphicData uri="http://schemas.openxmlformats.org/presentationml/2006/ole">
            <mc:AlternateContent xmlns:mc="http://schemas.openxmlformats.org/markup-compatibility/2006">
              <mc:Choice xmlns:v="urn:schemas-microsoft-com:vml" Requires="v">
                <p:oleObj spid="_x0000_s9257" r:id="rId19" imgW="1485900" imgH="254000" progId="Equation.KSEE3">
                  <p:embed/>
                </p:oleObj>
              </mc:Choice>
              <mc:Fallback>
                <p:oleObj r:id="rId19" imgW="1485900" imgH="254000" progId="Equation.KSEE3">
                  <p:embed/>
                  <p:pic>
                    <p:nvPicPr>
                      <p:cNvPr id="0" name="图片 3075"/>
                      <p:cNvPicPr/>
                      <p:nvPr/>
                    </p:nvPicPr>
                    <p:blipFill>
                      <a:blip r:embed="rId20"/>
                      <a:stretch>
                        <a:fillRect/>
                      </a:stretch>
                    </p:blipFill>
                    <p:spPr>
                      <a:xfrm>
                        <a:off x="8509318" y="4538346"/>
                        <a:ext cx="2663825" cy="463550"/>
                      </a:xfrm>
                      <a:prstGeom prst="rect">
                        <a:avLst/>
                      </a:prstGeom>
                      <a:noFill/>
                      <a:ln w="38100">
                        <a:noFill/>
                        <a:miter/>
                      </a:ln>
                    </p:spPr>
                  </p:pic>
                </p:oleObj>
              </mc:Fallback>
            </mc:AlternateContent>
          </a:graphicData>
        </a:graphic>
      </p:graphicFrame>
      <p:sp>
        <p:nvSpPr>
          <p:cNvPr id="25" name="Content Placeholder 2"/>
          <p:cNvSpPr txBox="1">
            <a:spLocks noGrp="1"/>
          </p:cNvSpPr>
          <p:nvPr/>
        </p:nvSpPr>
        <p:spPr>
          <a:xfrm>
            <a:off x="915670" y="4667885"/>
            <a:ext cx="2076450" cy="100457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代入求得：</a:t>
            </a:r>
          </a:p>
          <a:p>
            <a:pPr marL="0" indent="0">
              <a:lnSpc>
                <a:spcPct val="150000"/>
              </a:lnSpc>
              <a:buNone/>
            </a:pPr>
            <a:endParaRPr 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zh-CN" sz="2000" dirty="0">
              <a:ea typeface="宋体" panose="02010600030101010101" pitchFamily="2" charset="-122"/>
            </a:endParaRPr>
          </a:p>
        </p:txBody>
      </p:sp>
      <p:graphicFrame>
        <p:nvGraphicFramePr>
          <p:cNvPr id="28" name="对象 -2147482616"/>
          <p:cNvGraphicFramePr>
            <a:graphicFrameLocks noChangeAspect="1"/>
          </p:cNvGraphicFramePr>
          <p:nvPr/>
        </p:nvGraphicFramePr>
        <p:xfrm>
          <a:off x="1618615" y="5401945"/>
          <a:ext cx="7193280" cy="921385"/>
        </p:xfrm>
        <a:graphic>
          <a:graphicData uri="http://schemas.openxmlformats.org/presentationml/2006/ole">
            <mc:AlternateContent xmlns:mc="http://schemas.openxmlformats.org/markup-compatibility/2006">
              <mc:Choice xmlns:v="urn:schemas-microsoft-com:vml" Requires="v">
                <p:oleObj spid="_x0000_s9258" r:id="rId21" imgW="5651500" imgH="711200" progId="Equation.KSEE3">
                  <p:embed/>
                </p:oleObj>
              </mc:Choice>
              <mc:Fallback>
                <p:oleObj r:id="rId21" imgW="5651500" imgH="711200" progId="Equation.KSEE3">
                  <p:embed/>
                  <p:pic>
                    <p:nvPicPr>
                      <p:cNvPr id="0" name="图片 3075"/>
                      <p:cNvPicPr/>
                      <p:nvPr/>
                    </p:nvPicPr>
                    <p:blipFill>
                      <a:blip r:embed="rId22"/>
                      <a:stretch>
                        <a:fillRect/>
                      </a:stretch>
                    </p:blipFill>
                    <p:spPr>
                      <a:xfrm>
                        <a:off x="1618615" y="5401945"/>
                        <a:ext cx="7193280" cy="921385"/>
                      </a:xfrm>
                      <a:prstGeom prst="rect">
                        <a:avLst/>
                      </a:prstGeom>
                      <a:noFill/>
                      <a:ln w="38100">
                        <a:noFill/>
                        <a:miter/>
                      </a:ln>
                    </p:spPr>
                  </p:pic>
                </p:oleObj>
              </mc:Fallback>
            </mc:AlternateContent>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zh-CN" altLang="zh-CN" dirty="0">
              <a:ea typeface="宋体" panose="02010600030101010101" pitchFamily="2" charset="-122"/>
              <a:sym typeface="+mn-ea"/>
            </a:endParaRPr>
          </a:p>
        </p:txBody>
      </p:sp>
      <p:sp>
        <p:nvSpPr>
          <p:cNvPr id="25" name="Content Placeholder 2"/>
          <p:cNvSpPr txBox="1">
            <a:spLocks noGrp="1"/>
          </p:cNvSpPr>
          <p:nvPr/>
        </p:nvSpPr>
        <p:spPr>
          <a:xfrm>
            <a:off x="1019175" y="2416175"/>
            <a:ext cx="5241925" cy="282384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奇异值分解：</a:t>
            </a:r>
          </a:p>
          <a:p>
            <a:pPr marL="0" indent="0">
              <a:lnSpc>
                <a:spcPct val="150000"/>
              </a:lnSpc>
              <a:buNone/>
            </a:pPr>
            <a:endParaRPr lang="zh-CN" sz="2000" dirty="0">
              <a:ea typeface="宋体" panose="02010600030101010101" pitchFamily="2" charset="-122"/>
            </a:endParaRPr>
          </a:p>
          <a:p>
            <a:pPr marL="0" indent="0">
              <a:lnSpc>
                <a:spcPct val="150000"/>
              </a:lnSpc>
              <a:buNone/>
            </a:pPr>
            <a:r>
              <a:rPr lang="zh-CN" altLang="en-US" sz="2000" dirty="0">
                <a:ea typeface="宋体" panose="02010600030101010101" pitchFamily="2" charset="-122"/>
                <a:sym typeface="+mn-ea"/>
              </a:rPr>
              <a:t>λ1为特征值，</a:t>
            </a:r>
            <a:r>
              <a:rPr lang="en-US" altLang="zh-CN" sz="2000" dirty="0">
                <a:ea typeface="宋体" panose="02010600030101010101" pitchFamily="2" charset="-122"/>
                <a:sym typeface="+mn-ea"/>
              </a:rPr>
              <a:t>p1</a:t>
            </a:r>
            <a:r>
              <a:rPr lang="zh-CN" altLang="zh-CN" sz="2000" dirty="0">
                <a:ea typeface="宋体" panose="02010600030101010101" pitchFamily="2" charset="-122"/>
                <a:sym typeface="+mn-ea"/>
              </a:rPr>
              <a:t>为左奇异矩阵的特征向量</a:t>
            </a:r>
          </a:p>
          <a:p>
            <a:pPr marL="0" indent="0">
              <a:lnSpc>
                <a:spcPct val="150000"/>
              </a:lnSpc>
              <a:buNone/>
            </a:pPr>
            <a:r>
              <a:rPr lang="en-US" altLang="zh-CN" sz="2000" dirty="0">
                <a:ea typeface="宋体" panose="02010600030101010101" pitchFamily="2" charset="-122"/>
                <a:sym typeface="+mn-ea"/>
              </a:rPr>
              <a:t>q1</a:t>
            </a:r>
            <a:r>
              <a:rPr lang="zh-CN" altLang="zh-CN" sz="2000" dirty="0">
                <a:ea typeface="宋体" panose="02010600030101010101" pitchFamily="2" charset="-122"/>
                <a:sym typeface="+mn-ea"/>
              </a:rPr>
              <a:t>为右奇异矩阵的特征向量</a:t>
            </a:r>
          </a:p>
          <a:p>
            <a:pPr marL="0" indent="0">
              <a:lnSpc>
                <a:spcPct val="150000"/>
              </a:lnSpc>
              <a:buNone/>
            </a:pPr>
            <a:endParaRPr 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zh-CN" sz="2000" dirty="0">
              <a:ea typeface="宋体" panose="02010600030101010101" pitchFamily="2" charset="-122"/>
            </a:endParaRPr>
          </a:p>
        </p:txBody>
      </p:sp>
      <p:graphicFrame>
        <p:nvGraphicFramePr>
          <p:cNvPr id="26" name="对象 -2147482616"/>
          <p:cNvGraphicFramePr>
            <a:graphicFrameLocks noChangeAspect="1"/>
          </p:cNvGraphicFramePr>
          <p:nvPr/>
        </p:nvGraphicFramePr>
        <p:xfrm>
          <a:off x="1037908" y="3174683"/>
          <a:ext cx="4022725" cy="466090"/>
        </p:xfrm>
        <a:graphic>
          <a:graphicData uri="http://schemas.openxmlformats.org/presentationml/2006/ole">
            <mc:AlternateContent xmlns:mc="http://schemas.openxmlformats.org/markup-compatibility/2006">
              <mc:Choice xmlns:v="urn:schemas-microsoft-com:vml" Requires="v">
                <p:oleObj spid="_x0000_s10249" r:id="rId3" imgW="2120900" imgH="241300" progId="Equation.KSEE3">
                  <p:embed/>
                </p:oleObj>
              </mc:Choice>
              <mc:Fallback>
                <p:oleObj r:id="rId3" imgW="2120900" imgH="241300" progId="Equation.KSEE3">
                  <p:embed/>
                  <p:pic>
                    <p:nvPicPr>
                      <p:cNvPr id="0" name="图片 3075"/>
                      <p:cNvPicPr/>
                      <p:nvPr/>
                    </p:nvPicPr>
                    <p:blipFill>
                      <a:blip r:embed="rId4"/>
                      <a:stretch>
                        <a:fillRect/>
                      </a:stretch>
                    </p:blipFill>
                    <p:spPr>
                      <a:xfrm>
                        <a:off x="1037908" y="3174683"/>
                        <a:ext cx="4022725" cy="466090"/>
                      </a:xfrm>
                      <a:prstGeom prst="rect">
                        <a:avLst/>
                      </a:prstGeom>
                      <a:noFill/>
                      <a:ln w="38100">
                        <a:noFill/>
                        <a:miter/>
                      </a:ln>
                    </p:spPr>
                  </p:pic>
                </p:oleObj>
              </mc:Fallback>
            </mc:AlternateContent>
          </a:graphicData>
        </a:graphic>
      </p:graphicFrame>
      <p:graphicFrame>
        <p:nvGraphicFramePr>
          <p:cNvPr id="28" name="对象 -2147482616"/>
          <p:cNvGraphicFramePr>
            <a:graphicFrameLocks noChangeAspect="1"/>
          </p:cNvGraphicFramePr>
          <p:nvPr/>
        </p:nvGraphicFramePr>
        <p:xfrm>
          <a:off x="1019175" y="1361440"/>
          <a:ext cx="7193280" cy="921385"/>
        </p:xfrm>
        <a:graphic>
          <a:graphicData uri="http://schemas.openxmlformats.org/presentationml/2006/ole">
            <mc:AlternateContent xmlns:mc="http://schemas.openxmlformats.org/markup-compatibility/2006">
              <mc:Choice xmlns:v="urn:schemas-microsoft-com:vml" Requires="v">
                <p:oleObj spid="_x0000_s10250" r:id="rId5" imgW="5651500" imgH="711200" progId="Equation.KSEE3">
                  <p:embed/>
                </p:oleObj>
              </mc:Choice>
              <mc:Fallback>
                <p:oleObj r:id="rId5" imgW="5651500" imgH="711200" progId="Equation.KSEE3">
                  <p:embed/>
                  <p:pic>
                    <p:nvPicPr>
                      <p:cNvPr id="0" name="图片 3075"/>
                      <p:cNvPicPr/>
                      <p:nvPr/>
                    </p:nvPicPr>
                    <p:blipFill>
                      <a:blip r:embed="rId6"/>
                      <a:stretch>
                        <a:fillRect/>
                      </a:stretch>
                    </p:blipFill>
                    <p:spPr>
                      <a:xfrm>
                        <a:off x="1019175" y="1361440"/>
                        <a:ext cx="7193280" cy="921385"/>
                      </a:xfrm>
                      <a:prstGeom prst="rect">
                        <a:avLst/>
                      </a:prstGeom>
                      <a:noFill/>
                      <a:ln w="38100">
                        <a:noFill/>
                        <a:miter/>
                      </a:ln>
                    </p:spPr>
                  </p:pic>
                </p:oleObj>
              </mc:Fallback>
            </mc:AlternateContent>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808355"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from scipy.linalg import svd</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import numpy as np</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from scipy.linalg import svd</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A = np.array([[1,2],</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	    [1,1],</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	    [0,0]])</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p,s,q = svd(A,full_matrices=False)</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print('P=', p)</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print('S=', s)</a:t>
            </a:r>
          </a:p>
          <a:p>
            <a:pPr marL="0" indent="0" algn="just">
              <a:lnSpc>
                <a:spcPct val="150000"/>
              </a:lnSpc>
              <a:spcAft>
                <a:spcPts val="0"/>
              </a:spcAft>
              <a:buNone/>
            </a:pPr>
            <a:r>
              <a:rPr lang="zh-CN" altLang="zh-CN" sz="1500" kern="100" dirty="0">
                <a:latin typeface="Times New Roman" panose="02020603050405020304" pitchFamily="18" charset="0"/>
                <a:ea typeface="PingFang SC" panose="020B0400000000000000" pitchFamily="34" charset="-122"/>
                <a:cs typeface="Times New Roman" panose="02020603050405020304" pitchFamily="18" charset="0"/>
              </a:rPr>
              <a:t>print('Q=', q)</a:t>
            </a:r>
          </a:p>
        </p:txBody>
      </p:sp>
      <p:pic>
        <p:nvPicPr>
          <p:cNvPr id="2" name="图片 1"/>
          <p:cNvPicPr>
            <a:picLocks noChangeAspect="1"/>
          </p:cNvPicPr>
          <p:nvPr/>
        </p:nvPicPr>
        <p:blipFill>
          <a:blip r:embed="rId3"/>
          <a:stretch>
            <a:fillRect/>
          </a:stretch>
        </p:blipFill>
        <p:spPr>
          <a:xfrm>
            <a:off x="6193155" y="3414395"/>
            <a:ext cx="2400300" cy="1247775"/>
          </a:xfrm>
          <a:prstGeom prst="rect">
            <a:avLst/>
          </a:prstGeom>
        </p:spPr>
      </p:pic>
      <p:graphicFrame>
        <p:nvGraphicFramePr>
          <p:cNvPr id="3" name="对象 -2147482616"/>
          <p:cNvGraphicFramePr>
            <a:graphicFrameLocks noChangeAspect="1"/>
          </p:cNvGraphicFramePr>
          <p:nvPr/>
        </p:nvGraphicFramePr>
        <p:xfrm>
          <a:off x="4509770" y="1671320"/>
          <a:ext cx="7193280" cy="921385"/>
        </p:xfrm>
        <a:graphic>
          <a:graphicData uri="http://schemas.openxmlformats.org/presentationml/2006/ole">
            <mc:AlternateContent xmlns:mc="http://schemas.openxmlformats.org/markup-compatibility/2006">
              <mc:Choice xmlns:v="urn:schemas-microsoft-com:vml" Requires="v">
                <p:oleObj spid="_x0000_s11270" r:id="rId4" imgW="5651500" imgH="711200" progId="Equation.KSEE3">
                  <p:embed/>
                </p:oleObj>
              </mc:Choice>
              <mc:Fallback>
                <p:oleObj r:id="rId4" imgW="5651500" imgH="711200" progId="Equation.KSEE3">
                  <p:embed/>
                  <p:pic>
                    <p:nvPicPr>
                      <p:cNvPr id="0" name="图片 3075"/>
                      <p:cNvPicPr/>
                      <p:nvPr/>
                    </p:nvPicPr>
                    <p:blipFill>
                      <a:blip r:embed="rId5"/>
                      <a:stretch>
                        <a:fillRect/>
                      </a:stretch>
                    </p:blipFill>
                    <p:spPr>
                      <a:xfrm>
                        <a:off x="4509770" y="1671320"/>
                        <a:ext cx="7193280" cy="921385"/>
                      </a:xfrm>
                      <a:prstGeom prst="rect">
                        <a:avLst/>
                      </a:prstGeom>
                      <a:noFill/>
                      <a:ln w="38100">
                        <a:noFill/>
                        <a:miter/>
                      </a:ln>
                    </p:spPr>
                  </p:pic>
                </p:oleObj>
              </mc:Fallback>
            </mc:AlternateContent>
          </a:graphicData>
        </a:graphic>
      </p:graphicFrame>
      <p:sp>
        <p:nvSpPr>
          <p:cNvPr id="5" name="下箭头 4"/>
          <p:cNvSpPr/>
          <p:nvPr/>
        </p:nvSpPr>
        <p:spPr>
          <a:xfrm rot="16200000">
            <a:off x="4915535" y="390604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如何理解</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SVD</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的作用</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对于特征值矩阵，我们如果只包括某部分特征值，结果会怎样？</a:t>
            </a:r>
          </a:p>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矩阵</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A</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：大小为</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1440*1080</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的图片</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Step1</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，将图片转换为</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矩阵</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en-US" sz="1800" kern="100" dirty="0">
                <a:latin typeface="宋体" panose="02010600030101010101" pitchFamily="2" charset="-122"/>
                <a:ea typeface="宋体" panose="02010600030101010101" pitchFamily="2" charset="-122"/>
                <a:cs typeface="Times New Roman" panose="02020603050405020304" pitchFamily="18" charset="0"/>
                <a:sym typeface="+mn-ea"/>
              </a:rPr>
              <a:t>Step2</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，对矩阵进行奇异值分解，得到</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p,s,q</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Step3</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，包括特征值矩阵中的</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K</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个最大特征值，其余特征值设置为</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0</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Step4</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，通过</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p,s',q</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得到新的矩阵</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A'</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，对比</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A'</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与</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A</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的差别</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199515"/>
            <a:ext cx="9103995" cy="5553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如何理解矩阵分解</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from scipy.linalg import svd</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import matplotlib.pyplot as plt</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取前k个特征，对图像进行还原</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def get_image_feature(s, k):</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 对于S，只保留前K个特征值</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s_temp = np.zeros(s.shape[0])</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s_temp[0:k] = s[0:k]</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s = s_temp * np.identity(s.shape[0])</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 用新的s_temp，以及p,q重构A</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temp = np.dot(p,s)</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temp = np.dot(temp,q)</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plt.imshow(temp, cmap=plt.cm.gray, interpolation='nearest')</a:t>
            </a: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rPr>
              <a:t>	plt.show()</a:t>
            </a:r>
          </a:p>
          <a:p>
            <a:pPr marL="0" indent="0" algn="just">
              <a:lnSpc>
                <a:spcPct val="150000"/>
              </a:lnSpc>
              <a:spcAft>
                <a:spcPts val="0"/>
              </a:spcAft>
              <a:buNone/>
            </a:pP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p:txBody>
      </p:sp>
      <p:sp>
        <p:nvSpPr>
          <p:cNvPr id="2" name="文本框 1"/>
          <p:cNvSpPr txBox="1"/>
          <p:nvPr/>
        </p:nvSpPr>
        <p:spPr>
          <a:xfrm>
            <a:off x="5641975" y="1407160"/>
            <a:ext cx="6521450" cy="3413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 加载256色图片</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image = Image.open('./256.bmp') </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A = np.array(image)</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 显示原图像</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plt.imshow(A, cmap=plt.cm.gray, interpolation='nearest')</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plt.show()</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 对图像矩阵A进行奇异值分解，得到p,s,q</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p,s,q = svd(A, full_matrices=False)</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 取前k个特征，对图像进行还原</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get_image_feature(s, 5)</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get_image_feature(s, 50)</a:t>
            </a:r>
            <a:endPar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200" kern="100" dirty="0">
                <a:latin typeface="Times New Roman" panose="02020603050405020304" pitchFamily="18" charset="0"/>
                <a:ea typeface="PingFang SC" panose="020B0400000000000000" pitchFamily="34" charset="-122"/>
                <a:cs typeface="Times New Roman" panose="02020603050405020304" pitchFamily="18" charset="0"/>
                <a:sym typeface="+mn-ea"/>
              </a:rPr>
              <a:t>get_image_feature(s, 500)</a:t>
            </a:r>
            <a:endParaRPr kumimoji="0" lang="zh-CN" alt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endParaRPr>
          </a:p>
        </p:txBody>
      </p:sp>
    </p:spTree>
    <p:custDataLst>
      <p:tags r:id="rId1"/>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奇异值分解SVD</a:t>
            </a:r>
            <a:endParaRPr lang="en-US" altLang="zh-CN" dirty="0">
              <a:ea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440690" y="1692910"/>
            <a:ext cx="2956560" cy="3442970"/>
          </a:xfrm>
          <a:prstGeom prst="rect">
            <a:avLst/>
          </a:prstGeom>
        </p:spPr>
      </p:pic>
      <p:pic>
        <p:nvPicPr>
          <p:cNvPr id="4" name="图片 3"/>
          <p:cNvPicPr>
            <a:picLocks noChangeAspect="1"/>
          </p:cNvPicPr>
          <p:nvPr/>
        </p:nvPicPr>
        <p:blipFill>
          <a:blip r:embed="rId6"/>
          <a:stretch>
            <a:fillRect/>
          </a:stretch>
        </p:blipFill>
        <p:spPr>
          <a:xfrm>
            <a:off x="3325495" y="1725930"/>
            <a:ext cx="2800350" cy="3409950"/>
          </a:xfrm>
          <a:prstGeom prst="rect">
            <a:avLst/>
          </a:prstGeom>
        </p:spPr>
      </p:pic>
      <p:pic>
        <p:nvPicPr>
          <p:cNvPr id="5" name="图片 4"/>
          <p:cNvPicPr>
            <a:picLocks noChangeAspect="1"/>
          </p:cNvPicPr>
          <p:nvPr/>
        </p:nvPicPr>
        <p:blipFill>
          <a:blip r:embed="rId7"/>
          <a:stretch>
            <a:fillRect/>
          </a:stretch>
        </p:blipFill>
        <p:spPr>
          <a:xfrm>
            <a:off x="6280150" y="1758950"/>
            <a:ext cx="2726690" cy="3344545"/>
          </a:xfrm>
          <a:prstGeom prst="rect">
            <a:avLst/>
          </a:prstGeom>
        </p:spPr>
      </p:pic>
      <p:pic>
        <p:nvPicPr>
          <p:cNvPr id="6" name="图片 5"/>
          <p:cNvPicPr>
            <a:picLocks noChangeAspect="1"/>
          </p:cNvPicPr>
          <p:nvPr/>
        </p:nvPicPr>
        <p:blipFill>
          <a:blip r:embed="rId8"/>
          <a:stretch>
            <a:fillRect/>
          </a:stretch>
        </p:blipFill>
        <p:spPr>
          <a:xfrm>
            <a:off x="9163685" y="1758950"/>
            <a:ext cx="2866390" cy="3394075"/>
          </a:xfrm>
          <a:prstGeom prst="rect">
            <a:avLst/>
          </a:prstGeom>
        </p:spPr>
      </p:pic>
      <p:sp>
        <p:nvSpPr>
          <p:cNvPr id="25" name="Content Placeholder 2"/>
          <p:cNvSpPr txBox="1">
            <a:spLocks noGrp="1"/>
          </p:cNvSpPr>
          <p:nvPr/>
        </p:nvSpPr>
        <p:spPr>
          <a:xfrm>
            <a:off x="1346200" y="5103495"/>
            <a:ext cx="1446530" cy="64135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原始图片</a:t>
            </a:r>
          </a:p>
        </p:txBody>
      </p:sp>
      <p:sp>
        <p:nvSpPr>
          <p:cNvPr id="7" name="Content Placeholder 2"/>
          <p:cNvSpPr txBox="1">
            <a:spLocks noGrp="1"/>
          </p:cNvSpPr>
          <p:nvPr/>
        </p:nvSpPr>
        <p:spPr>
          <a:xfrm>
            <a:off x="4500880" y="5103495"/>
            <a:ext cx="1446530" cy="64135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rPr>
              <a:t>k=5</a:t>
            </a:r>
            <a:endParaRPr lang="zh-CN" sz="1600" dirty="0">
              <a:ea typeface="宋体" panose="02010600030101010101" pitchFamily="2" charset="-122"/>
            </a:endParaRPr>
          </a:p>
        </p:txBody>
      </p:sp>
      <p:sp>
        <p:nvSpPr>
          <p:cNvPr id="8" name="Content Placeholder 2"/>
          <p:cNvSpPr txBox="1">
            <a:spLocks noGrp="1"/>
          </p:cNvSpPr>
          <p:nvPr/>
        </p:nvSpPr>
        <p:spPr>
          <a:xfrm>
            <a:off x="7479030" y="5103495"/>
            <a:ext cx="1446530" cy="64135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rPr>
              <a:t>k=50</a:t>
            </a:r>
            <a:endParaRPr lang="zh-CN" sz="1600" dirty="0">
              <a:ea typeface="宋体" panose="02010600030101010101" pitchFamily="2" charset="-122"/>
            </a:endParaRPr>
          </a:p>
        </p:txBody>
      </p:sp>
      <p:sp>
        <p:nvSpPr>
          <p:cNvPr id="9" name="Content Placeholder 2"/>
          <p:cNvSpPr txBox="1">
            <a:spLocks noGrp="1"/>
          </p:cNvSpPr>
          <p:nvPr/>
        </p:nvSpPr>
        <p:spPr>
          <a:xfrm>
            <a:off x="10426700" y="5133975"/>
            <a:ext cx="1446530" cy="64135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rPr>
              <a:t>k=500</a:t>
            </a:r>
            <a:endParaRPr lang="zh-CN" sz="1600" dirty="0">
              <a:ea typeface="宋体" panose="02010600030101010101" pitchFamily="2" charset="-122"/>
            </a:endParaRPr>
          </a:p>
        </p:txBody>
      </p:sp>
      <p:sp>
        <p:nvSpPr>
          <p:cNvPr id="10" name="Content Placeholder 2"/>
          <p:cNvSpPr txBox="1">
            <a:spLocks noGrp="1"/>
          </p:cNvSpPr>
          <p:nvPr/>
        </p:nvSpPr>
        <p:spPr>
          <a:xfrm>
            <a:off x="894080" y="5572760"/>
            <a:ext cx="8632825" cy="125984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少量的信息（比如</a:t>
            </a:r>
            <a:r>
              <a:rPr lang="en-US" altLang="zh-CN" sz="1800" dirty="0">
                <a:ea typeface="宋体" panose="02010600030101010101" pitchFamily="2" charset="-122"/>
              </a:rPr>
              <a:t>10%</a:t>
            </a:r>
            <a:r>
              <a:rPr lang="zh-CN" altLang="en-US" sz="1800" dirty="0">
                <a:ea typeface="宋体" panose="02010600030101010101" pitchFamily="2" charset="-122"/>
              </a:rPr>
              <a:t>）</a:t>
            </a:r>
            <a:r>
              <a:rPr lang="zh-CN" sz="1800" dirty="0">
                <a:ea typeface="宋体" panose="02010600030101010101" pitchFamily="2" charset="-122"/>
              </a:rPr>
              <a:t>，可以还原大部分图像</a:t>
            </a:r>
            <a:r>
              <a:rPr lang="zh-CN" altLang="en-US" sz="1800" dirty="0">
                <a:ea typeface="宋体" panose="02010600030101010101" pitchFamily="2" charset="-122"/>
              </a:rPr>
              <a:t>信息（比如</a:t>
            </a:r>
            <a:r>
              <a:rPr lang="en-US" altLang="zh-CN" sz="1800" dirty="0">
                <a:ea typeface="宋体" panose="02010600030101010101" pitchFamily="2" charset="-122"/>
              </a:rPr>
              <a:t>99%</a:t>
            </a:r>
            <a:r>
              <a:rPr lang="zh-CN" altLang="en-US" sz="1800" dirty="0">
                <a:ea typeface="宋体" panose="02010600030101010101" pitchFamily="2" charset="-122"/>
              </a:rPr>
              <a:t>）</a:t>
            </a:r>
          </a:p>
          <a:p>
            <a:pPr marL="0" indent="0">
              <a:lnSpc>
                <a:spcPct val="150000"/>
              </a:lnSpc>
              <a:buNone/>
            </a:pPr>
            <a:r>
              <a:rPr lang="zh-CN" altLang="en-US" sz="1800" dirty="0">
                <a:ea typeface="宋体" panose="02010600030101010101" pitchFamily="2" charset="-122"/>
              </a:rPr>
              <a:t>当</a:t>
            </a:r>
            <a:r>
              <a:rPr lang="en-US" altLang="zh-CN" sz="1800" dirty="0">
                <a:ea typeface="宋体" panose="02010600030101010101" pitchFamily="2" charset="-122"/>
              </a:rPr>
              <a:t>K=50</a:t>
            </a:r>
            <a:r>
              <a:rPr lang="zh-CN" altLang="zh-CN" sz="1800" dirty="0">
                <a:ea typeface="宋体" panose="02010600030101010101" pitchFamily="2" charset="-122"/>
              </a:rPr>
              <a:t>时，我们只需要保存 </a:t>
            </a:r>
            <a:r>
              <a:rPr lang="en-US" altLang="zh-CN" sz="1800" dirty="0">
                <a:ea typeface="宋体" panose="02010600030101010101" pitchFamily="2" charset="-122"/>
              </a:rPr>
              <a:t>(1440+1+1080)*50=126050</a:t>
            </a:r>
            <a:r>
              <a:rPr lang="zh-CN" altLang="zh-CN" sz="1800" dirty="0">
                <a:ea typeface="宋体" panose="02010600030101010101" pitchFamily="2" charset="-122"/>
              </a:rPr>
              <a:t>个元素，占比</a:t>
            </a:r>
            <a:r>
              <a:rPr lang="en-US" altLang="zh-CN" sz="1800" dirty="0">
                <a:ea typeface="宋体" panose="02010600030101010101" pitchFamily="2" charset="-122"/>
              </a:rPr>
              <a:t>126050/(1440*1080)=8%</a:t>
            </a:r>
            <a:endParaRPr lang="zh-CN" sz="1800" dirty="0">
              <a:ea typeface="宋体" panose="02010600030101010101" pitchFamily="2" charset="-122"/>
            </a:endParaRPr>
          </a:p>
        </p:txBody>
      </p:sp>
      <p:graphicFrame>
        <p:nvGraphicFramePr>
          <p:cNvPr id="26" name="对象 -2147482616"/>
          <p:cNvGraphicFramePr>
            <a:graphicFrameLocks noChangeAspect="1"/>
          </p:cNvGraphicFramePr>
          <p:nvPr/>
        </p:nvGraphicFramePr>
        <p:xfrm>
          <a:off x="893763" y="1226503"/>
          <a:ext cx="4022725" cy="466090"/>
        </p:xfrm>
        <a:graphic>
          <a:graphicData uri="http://schemas.openxmlformats.org/presentationml/2006/ole">
            <mc:AlternateContent xmlns:mc="http://schemas.openxmlformats.org/markup-compatibility/2006">
              <mc:Choice xmlns:v="urn:schemas-microsoft-com:vml" Requires="v">
                <p:oleObj spid="_x0000_s12294" r:id="rId9" imgW="2120900" imgH="241300" progId="Equation.KSEE3">
                  <p:embed/>
                </p:oleObj>
              </mc:Choice>
              <mc:Fallback>
                <p:oleObj r:id="rId9" imgW="2120900" imgH="241300" progId="Equation.KSEE3">
                  <p:embed/>
                  <p:pic>
                    <p:nvPicPr>
                      <p:cNvPr id="0" name="图片 3075"/>
                      <p:cNvPicPr/>
                      <p:nvPr/>
                    </p:nvPicPr>
                    <p:blipFill>
                      <a:blip r:embed="rId10"/>
                      <a:stretch>
                        <a:fillRect/>
                      </a:stretch>
                    </p:blipFill>
                    <p:spPr>
                      <a:xfrm>
                        <a:off x="893763" y="1226503"/>
                        <a:ext cx="4022725" cy="46609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传统SVD在推荐系统中的应用</a:t>
            </a:r>
          </a:p>
        </p:txBody>
      </p:sp>
      <p:sp>
        <p:nvSpPr>
          <p:cNvPr id="131" name="Content Placeholder 2"/>
          <p:cNvSpPr txBox="1">
            <a:spLocks noGrp="1"/>
          </p:cNvSpPr>
          <p:nvPr/>
        </p:nvSpPr>
        <p:spPr>
          <a:xfrm>
            <a:off x="798830" y="1671320"/>
            <a:ext cx="109721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user-item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评分问题，转化为</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SVD</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矩阵分解</a:t>
            </a: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如果我们想要看</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user2</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对</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item3</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评分，可以得到</a:t>
            </a:r>
          </a:p>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4=-0.46*16.47*(-0.29)+(-0.30)*6.21*(-0.38)+(-0.65)*4.40*(-0.13)+0.28*2.90*0.87+0.02*1.58*(-0.03)</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A中各元素</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=user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行向量，</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列向量，奇异值的加权内积</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6667500" y="1087120"/>
            <a:ext cx="4343400" cy="1438275"/>
          </a:xfrm>
          <a:prstGeom prst="rect">
            <a:avLst/>
          </a:prstGeom>
        </p:spPr>
      </p:pic>
      <p:graphicFrame>
        <p:nvGraphicFramePr>
          <p:cNvPr id="28" name="对象 -2147482616"/>
          <p:cNvGraphicFramePr>
            <a:graphicFrameLocks noChangeAspect="1"/>
          </p:cNvGraphicFramePr>
          <p:nvPr/>
        </p:nvGraphicFramePr>
        <p:xfrm>
          <a:off x="837565" y="2780665"/>
          <a:ext cx="10516870" cy="1631315"/>
        </p:xfrm>
        <a:graphic>
          <a:graphicData uri="http://schemas.openxmlformats.org/presentationml/2006/ole">
            <mc:AlternateContent xmlns:mc="http://schemas.openxmlformats.org/markup-compatibility/2006">
              <mc:Choice xmlns:v="urn:schemas-microsoft-com:vml" Requires="v">
                <p:oleObj spid="_x0000_s13318" r:id="rId6" imgW="9003665" imgH="1371600" progId="Equation.KSEE3">
                  <p:embed/>
                </p:oleObj>
              </mc:Choice>
              <mc:Fallback>
                <p:oleObj r:id="rId6" imgW="9003665" imgH="1371600" progId="Equation.KSEE3">
                  <p:embed/>
                  <p:pic>
                    <p:nvPicPr>
                      <p:cNvPr id="0" name="图片 3075"/>
                      <p:cNvPicPr/>
                      <p:nvPr/>
                    </p:nvPicPr>
                    <p:blipFill>
                      <a:blip r:embed="rId7"/>
                      <a:stretch>
                        <a:fillRect/>
                      </a:stretch>
                    </p:blipFill>
                    <p:spPr>
                      <a:xfrm>
                        <a:off x="837565" y="2780665"/>
                        <a:ext cx="10516870" cy="1631315"/>
                      </a:xfrm>
                      <a:prstGeom prst="rect">
                        <a:avLst/>
                      </a:prstGeom>
                      <a:noFill/>
                      <a:ln w="38100">
                        <a:noFill/>
                        <a:miter/>
                      </a:ln>
                    </p:spPr>
                  </p:pic>
                </p:oleObj>
              </mc:Fallback>
            </mc:AlternateContent>
          </a:graphicData>
        </a:graphic>
      </p:graphicFrame>
      <p:sp>
        <p:nvSpPr>
          <p:cNvPr id="2" name="矩形 1"/>
          <p:cNvSpPr/>
          <p:nvPr/>
        </p:nvSpPr>
        <p:spPr>
          <a:xfrm>
            <a:off x="1336675" y="3044825"/>
            <a:ext cx="304800" cy="26543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矩形 2"/>
          <p:cNvSpPr/>
          <p:nvPr/>
        </p:nvSpPr>
        <p:spPr>
          <a:xfrm>
            <a:off x="2358390" y="2994025"/>
            <a:ext cx="3539490" cy="36703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矩形 4"/>
          <p:cNvSpPr/>
          <p:nvPr/>
        </p:nvSpPr>
        <p:spPr>
          <a:xfrm>
            <a:off x="9546590" y="2847340"/>
            <a:ext cx="540385" cy="1434465"/>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椭圆 5"/>
          <p:cNvSpPr/>
          <p:nvPr/>
        </p:nvSpPr>
        <p:spPr>
          <a:xfrm rot="1680000">
            <a:off x="5683885" y="3167777"/>
            <a:ext cx="2922905" cy="556736"/>
          </a:xfrm>
          <a:prstGeom prst="ellipse">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传统SVD在推荐系统中的应用</a:t>
            </a:r>
          </a:p>
        </p:txBody>
      </p:sp>
      <p:sp>
        <p:nvSpPr>
          <p:cNvPr id="131" name="Content Placeholder 2"/>
          <p:cNvSpPr txBox="1">
            <a:spLocks noGrp="1"/>
          </p:cNvSpPr>
          <p:nvPr/>
        </p:nvSpPr>
        <p:spPr>
          <a:xfrm>
            <a:off x="837565" y="2968625"/>
            <a:ext cx="10972165" cy="16503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实际上，我们发现</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user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矩阵的最后一列是没有用到的，而且我们还可以使用更少的特征，比如特征个数</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=2</a:t>
            </a:r>
          </a:p>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得到近似解</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graphicFrame>
        <p:nvGraphicFramePr>
          <p:cNvPr id="28" name="对象 -2147482616"/>
          <p:cNvGraphicFramePr>
            <a:graphicFrameLocks noChangeAspect="1"/>
          </p:cNvGraphicFramePr>
          <p:nvPr/>
        </p:nvGraphicFramePr>
        <p:xfrm>
          <a:off x="837565" y="1228090"/>
          <a:ext cx="10516870" cy="1631315"/>
        </p:xfrm>
        <a:graphic>
          <a:graphicData uri="http://schemas.openxmlformats.org/presentationml/2006/ole">
            <mc:AlternateContent xmlns:mc="http://schemas.openxmlformats.org/markup-compatibility/2006">
              <mc:Choice xmlns:v="urn:schemas-microsoft-com:vml" Requires="v">
                <p:oleObj spid="_x0000_s14345" r:id="rId5" imgW="9003665" imgH="1371600" progId="Equation.KSEE3">
                  <p:embed/>
                </p:oleObj>
              </mc:Choice>
              <mc:Fallback>
                <p:oleObj r:id="rId5" imgW="9003665" imgH="1371600" progId="Equation.KSEE3">
                  <p:embed/>
                  <p:pic>
                    <p:nvPicPr>
                      <p:cNvPr id="0" name="图片 3075"/>
                      <p:cNvPicPr/>
                      <p:nvPr/>
                    </p:nvPicPr>
                    <p:blipFill>
                      <a:blip r:embed="rId6"/>
                      <a:stretch>
                        <a:fillRect/>
                      </a:stretch>
                    </p:blipFill>
                    <p:spPr>
                      <a:xfrm>
                        <a:off x="837565" y="1228090"/>
                        <a:ext cx="10516870" cy="1631315"/>
                      </a:xfrm>
                      <a:prstGeom prst="rect">
                        <a:avLst/>
                      </a:prstGeom>
                      <a:noFill/>
                      <a:ln w="38100">
                        <a:noFill/>
                        <a:miter/>
                      </a:ln>
                    </p:spPr>
                  </p:pic>
                </p:oleObj>
              </mc:Fallback>
            </mc:AlternateContent>
          </a:graphicData>
        </a:graphic>
      </p:graphicFrame>
      <p:sp>
        <p:nvSpPr>
          <p:cNvPr id="4" name="矩形 3"/>
          <p:cNvSpPr/>
          <p:nvPr/>
        </p:nvSpPr>
        <p:spPr>
          <a:xfrm>
            <a:off x="2359025" y="1228090"/>
            <a:ext cx="1120775" cy="1631315"/>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矩形 7"/>
          <p:cNvSpPr/>
          <p:nvPr/>
        </p:nvSpPr>
        <p:spPr>
          <a:xfrm>
            <a:off x="5937885" y="1228090"/>
            <a:ext cx="963930" cy="53340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9" name="矩形 8"/>
          <p:cNvSpPr/>
          <p:nvPr/>
        </p:nvSpPr>
        <p:spPr>
          <a:xfrm>
            <a:off x="8366760" y="1397635"/>
            <a:ext cx="2987675" cy="49149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11" name="对象 -2147482616"/>
          <p:cNvGraphicFramePr>
            <a:graphicFrameLocks noChangeAspect="1"/>
          </p:cNvGraphicFramePr>
          <p:nvPr/>
        </p:nvGraphicFramePr>
        <p:xfrm>
          <a:off x="1103313" y="4284980"/>
          <a:ext cx="8041005" cy="1631315"/>
        </p:xfrm>
        <a:graphic>
          <a:graphicData uri="http://schemas.openxmlformats.org/presentationml/2006/ole">
            <mc:AlternateContent xmlns:mc="http://schemas.openxmlformats.org/markup-compatibility/2006">
              <mc:Choice xmlns:v="urn:schemas-microsoft-com:vml" Requires="v">
                <p:oleObj spid="_x0000_s14346" r:id="rId7" imgW="6883400" imgH="1371600" progId="Equation.KSEE3">
                  <p:embed/>
                </p:oleObj>
              </mc:Choice>
              <mc:Fallback>
                <p:oleObj r:id="rId7" imgW="6883400" imgH="1371600" progId="Equation.KSEE3">
                  <p:embed/>
                  <p:pic>
                    <p:nvPicPr>
                      <p:cNvPr id="0" name="图片 3075"/>
                      <p:cNvPicPr/>
                      <p:nvPr/>
                    </p:nvPicPr>
                    <p:blipFill>
                      <a:blip r:embed="rId8"/>
                      <a:stretch>
                        <a:fillRect/>
                      </a:stretch>
                    </p:blipFill>
                    <p:spPr>
                      <a:xfrm>
                        <a:off x="1103313" y="4284980"/>
                        <a:ext cx="8041005" cy="163131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传统SVD在推荐系统中的应用</a:t>
            </a: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传统</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SVD</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在推荐系统中的应用</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我们可以通过</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k</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来对矩阵降维</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第i个用户对第j个物品的评分</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完整的</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SVD</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，可以将</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M</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无损的分解成为三个矩阵</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为了简化矩阵分解，我们可以使用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k</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，远小于</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min(m,n)</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，对矩阵</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M</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近似还原</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endParaRPr lang="zh-CN" altLang="en-US"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20" name="对象 -2147482616"/>
          <p:cNvGraphicFramePr>
            <a:graphicFrameLocks noChangeAspect="1"/>
          </p:cNvGraphicFramePr>
          <p:nvPr/>
        </p:nvGraphicFramePr>
        <p:xfrm>
          <a:off x="4408170" y="2270761"/>
          <a:ext cx="2435860" cy="440690"/>
        </p:xfrm>
        <a:graphic>
          <a:graphicData uri="http://schemas.openxmlformats.org/presentationml/2006/ole">
            <mc:AlternateContent xmlns:mc="http://schemas.openxmlformats.org/markup-compatibility/2006">
              <mc:Choice xmlns:v="urn:schemas-microsoft-com:vml" Requires="v">
                <p:oleObj spid="_x0000_s15369" r:id="rId5" imgW="1358900" imgH="241300" progId="Equation.KSEE3">
                  <p:embed/>
                </p:oleObj>
              </mc:Choice>
              <mc:Fallback>
                <p:oleObj r:id="rId5" imgW="1358900" imgH="241300" progId="Equation.KSEE3">
                  <p:embed/>
                  <p:pic>
                    <p:nvPicPr>
                      <p:cNvPr id="0" name="图片 3075"/>
                      <p:cNvPicPr/>
                      <p:nvPr/>
                    </p:nvPicPr>
                    <p:blipFill>
                      <a:blip r:embed="rId6"/>
                      <a:stretch>
                        <a:fillRect/>
                      </a:stretch>
                    </p:blipFill>
                    <p:spPr>
                      <a:xfrm>
                        <a:off x="4408170" y="2270761"/>
                        <a:ext cx="2435860" cy="44069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4418330" y="2818448"/>
          <a:ext cx="1275080" cy="464185"/>
        </p:xfrm>
        <a:graphic>
          <a:graphicData uri="http://schemas.openxmlformats.org/presentationml/2006/ole">
            <mc:AlternateContent xmlns:mc="http://schemas.openxmlformats.org/markup-compatibility/2006">
              <mc:Choice xmlns:v="urn:schemas-microsoft-com:vml" Requires="v">
                <p:oleObj spid="_x0000_s15370" r:id="rId7" imgW="711200" imgH="254000" progId="Equation.KSEE3">
                  <p:embed/>
                </p:oleObj>
              </mc:Choice>
              <mc:Fallback>
                <p:oleObj r:id="rId7" imgW="711200" imgH="254000" progId="Equation.KSEE3">
                  <p:embed/>
                  <p:pic>
                    <p:nvPicPr>
                      <p:cNvPr id="0" name="图片 3075"/>
                      <p:cNvPicPr/>
                      <p:nvPr/>
                    </p:nvPicPr>
                    <p:blipFill>
                      <a:blip r:embed="rId8"/>
                      <a:stretch>
                        <a:fillRect/>
                      </a:stretch>
                    </p:blipFill>
                    <p:spPr>
                      <a:xfrm>
                        <a:off x="4418330" y="2818448"/>
                        <a:ext cx="1275080" cy="464185"/>
                      </a:xfrm>
                      <a:prstGeom prst="rect">
                        <a:avLst/>
                      </a:prstGeom>
                      <a:noFill/>
                      <a:ln w="38100">
                        <a:noFill/>
                        <a:miter/>
                      </a:ln>
                    </p:spPr>
                  </p:pic>
                </p:oleObj>
              </mc:Fallback>
            </mc:AlternateContent>
          </a:graphicData>
        </a:graphic>
      </p:graphicFrame>
      <p:sp>
        <p:nvSpPr>
          <p:cNvPr id="25" name="Content Placeholder 2"/>
          <p:cNvSpPr txBox="1">
            <a:spLocks noGrp="1"/>
          </p:cNvSpPr>
          <p:nvPr/>
        </p:nvSpPr>
        <p:spPr>
          <a:xfrm>
            <a:off x="2804795" y="4923155"/>
            <a:ext cx="6362700" cy="59309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看起来完美，但忽略了一个重要的问题</a:t>
            </a: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en-US" altLang="zh-CN" sz="2000" dirty="0">
              <a:ea typeface="宋体" panose="02010600030101010101" pitchFamily="2" charset="-122"/>
            </a:endParaRPr>
          </a:p>
          <a:p>
            <a:pPr marL="0" indent="0">
              <a:lnSpc>
                <a:spcPct val="150000"/>
              </a:lnSpc>
              <a:buNone/>
            </a:pPr>
            <a:endParaRPr lang="zh-CN" sz="2000" dirty="0">
              <a:ea typeface="宋体" panose="02010600030101010101" pitchFamily="2" charset="-122"/>
            </a:endParaRPr>
          </a:p>
        </p:txBody>
      </p:sp>
      <p:sp>
        <p:nvSpPr>
          <p:cNvPr id="5" name="下箭头 4"/>
          <p:cNvSpPr/>
          <p:nvPr/>
        </p:nvSpPr>
        <p:spPr>
          <a:xfrm rot="21420000">
            <a:off x="4679950" y="445468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p:bldP spid="5" grpId="0" bldLvl="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传统SVD在推荐系统中的应用</a:t>
            </a:r>
          </a:p>
        </p:txBody>
      </p:sp>
      <p:sp>
        <p:nvSpPr>
          <p:cNvPr id="131" name="Content Placeholder 2"/>
          <p:cNvSpPr txBox="1">
            <a:spLocks noGrp="1"/>
          </p:cNvSpPr>
          <p:nvPr/>
        </p:nvSpPr>
        <p:spPr>
          <a:xfrm>
            <a:off x="798830" y="1566545"/>
            <a:ext cx="8868410" cy="2367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传统</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SVD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在使用上的局限：</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SVD分解要求矩阵是稠密的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=&gt; </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矩阵中的元素不能有缺失</a:t>
            </a: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所以，类似于数据清洗，我们需要先对矩阵中的缺失元素进行补全</a:t>
            </a: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先有鸡，还是先有蛋。实际上传统</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SVD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更适合做降维</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
        <p:nvSpPr>
          <p:cNvPr id="2" name="文本框 1"/>
          <p:cNvSpPr txBox="1"/>
          <p:nvPr/>
        </p:nvSpPr>
        <p:spPr>
          <a:xfrm>
            <a:off x="873760" y="4340860"/>
            <a:ext cx="6649720" cy="1336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zh-CN" altLang="en-US" kern="100" dirty="0">
                <a:latin typeface="PingFang SC" panose="020B0400000000000000" pitchFamily="34" charset="-122"/>
                <a:ea typeface="PingFang SC" panose="020B0400000000000000" pitchFamily="34" charset="-122"/>
                <a:cs typeface="Times New Roman" panose="02020603050405020304" pitchFamily="18" charset="0"/>
                <a:sym typeface="+mn-ea"/>
              </a:rPr>
              <a:t>存在的问题：</a:t>
            </a:r>
            <a:endParaRPr lang="zh-CN" altLang="zh-CN" kern="100" dirty="0">
              <a:latin typeface="PingFang SC" panose="020B0400000000000000" pitchFamily="34" charset="-122"/>
              <a:ea typeface="PingFang SC" panose="020B0400000000000000" pitchFamily="34"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矩阵往往是稀疏的，大量缺失值 </a:t>
            </a:r>
            <a:r>
              <a:rPr lang="en-US" altLang="zh-CN"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kern="100" dirty="0">
                <a:latin typeface="PingFang SC" panose="020B0400000000000000" pitchFamily="34" charset="-122"/>
                <a:ea typeface="PingFang SC" panose="020B0400000000000000" pitchFamily="34" charset="-122"/>
                <a:cs typeface="Times New Roman" panose="02020603050405020304" pitchFamily="18" charset="0"/>
                <a:sym typeface="+mn-ea"/>
              </a:rPr>
              <a:t>计算量大</a:t>
            </a:r>
          </a:p>
          <a:p>
            <a:pPr marL="285750" indent="-285750" algn="just">
              <a:lnSpc>
                <a:spcPct val="150000"/>
              </a:lnSpc>
              <a:spcAft>
                <a:spcPts val="0"/>
              </a:spcAft>
              <a:buFont typeface="Arial" panose="020B0604020202020204" pitchFamily="34" charset="0"/>
              <a:buChar char="•"/>
            </a:pPr>
            <a:r>
              <a:rPr lang="zh-CN" altLang="zh-CN" kern="100" dirty="0">
                <a:latin typeface="PingFang SC" panose="020B0400000000000000" pitchFamily="34" charset="-122"/>
                <a:ea typeface="PingFang SC" panose="020B0400000000000000" pitchFamily="34" charset="-122"/>
                <a:cs typeface="Times New Roman" panose="02020603050405020304" pitchFamily="18" charset="0"/>
                <a:sym typeface="+mn-ea"/>
              </a:rPr>
              <a:t>填充方式简单粗暴 </a:t>
            </a:r>
            <a:r>
              <a:rPr lang="en-US" altLang="zh-CN"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kern="100" dirty="0">
                <a:latin typeface="PingFang SC" panose="020B0400000000000000" pitchFamily="34" charset="-122"/>
                <a:ea typeface="PingFang SC" panose="020B0400000000000000" pitchFamily="34" charset="-122"/>
                <a:cs typeface="Times New Roman" panose="02020603050405020304" pitchFamily="18" charset="0"/>
                <a:sym typeface="+mn-ea"/>
              </a:rPr>
              <a:t>噪音大</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 name="下箭头 4"/>
          <p:cNvSpPr/>
          <p:nvPr/>
        </p:nvSpPr>
        <p:spPr>
          <a:xfrm rot="21420000">
            <a:off x="4414520" y="386984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5" grpId="0" bldLvl="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FunkSVD</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798830" y="1566545"/>
            <a:ext cx="10323830" cy="2367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FunkSVD</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算法思想：</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我们需要设置</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k</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，来对矩阵近似求解</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矩阵补全以后，再预测，实际上噪音大。矩阵分解之后的还原，只需要关注与原来矩阵中有值的位置进行对比即可，不需要对所有元素进行对比</a:t>
            </a:r>
          </a:p>
          <a:p>
            <a:pPr algn="just">
              <a:lnSpc>
                <a:spcPct val="150000"/>
              </a:lnSpc>
              <a:spcAft>
                <a:spcPts val="0"/>
              </a:spcAft>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p:cNvSpPr txBox="1"/>
          <p:nvPr/>
        </p:nvSpPr>
        <p:spPr>
          <a:xfrm>
            <a:off x="873760" y="4340860"/>
            <a:ext cx="8783320" cy="1751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zh-CN" altLang="en-US" kern="100" dirty="0">
                <a:latin typeface="宋体" panose="02010600030101010101" pitchFamily="2" charset="-122"/>
                <a:ea typeface="宋体" panose="02010600030101010101" pitchFamily="2" charset="-122"/>
                <a:cs typeface="Times New Roman" panose="02020603050405020304" pitchFamily="18" charset="0"/>
                <a:sym typeface="+mn-ea"/>
              </a:rPr>
              <a:t>解决思路：</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避开稀疏问题，而且只用两个矩阵进行相乘</a:t>
            </a:r>
          </a:p>
          <a:p>
            <a:pPr marL="285750" indent="-285750" algn="just">
              <a:lnSpc>
                <a:spcPct val="150000"/>
              </a:lnSpc>
              <a:spcAft>
                <a:spcPts val="0"/>
              </a:spcAft>
              <a:buFont typeface="Arial" panose="020B0604020202020204" pitchFamily="34" charset="0"/>
              <a:buChar char="•"/>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损失函数</a:t>
            </a:r>
            <a:r>
              <a:rPr kumimoji="0" lang="en-US"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=P</a:t>
            </a: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和</a:t>
            </a:r>
            <a:r>
              <a:rPr kumimoji="0" lang="en-US"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Q</a:t>
            </a: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矩阵乘积得到的评分，与实际用户评分之差</a:t>
            </a:r>
          </a:p>
          <a:p>
            <a:pPr marL="285750" indent="-285750" algn="just">
              <a:lnSpc>
                <a:spcPct val="150000"/>
              </a:lnSpc>
              <a:spcAft>
                <a:spcPts val="0"/>
              </a:spcAft>
              <a:buFont typeface="Arial" panose="020B0604020202020204" pitchFamily="34" charset="0"/>
              <a:buChar char="•"/>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让损失函数最小化 </a:t>
            </a:r>
            <a:r>
              <a:rPr kumimoji="0" lang="en-US"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=&gt; </a:t>
            </a:r>
            <a:r>
              <a:rPr kumimoji="0" lang="zh-CN"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最优化问题</a:t>
            </a:r>
          </a:p>
        </p:txBody>
      </p:sp>
      <p:sp>
        <p:nvSpPr>
          <p:cNvPr id="5" name="下箭头 4"/>
          <p:cNvSpPr/>
          <p:nvPr/>
        </p:nvSpPr>
        <p:spPr>
          <a:xfrm rot="21420000">
            <a:off x="4414520" y="386984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0" name="对象 -2147482616"/>
          <p:cNvGraphicFramePr>
            <a:graphicFrameLocks noChangeAspect="1"/>
          </p:cNvGraphicFramePr>
          <p:nvPr/>
        </p:nvGraphicFramePr>
        <p:xfrm>
          <a:off x="5776913" y="4789171"/>
          <a:ext cx="1821815" cy="440690"/>
        </p:xfrm>
        <a:graphic>
          <a:graphicData uri="http://schemas.openxmlformats.org/presentationml/2006/ole">
            <mc:AlternateContent xmlns:mc="http://schemas.openxmlformats.org/markup-compatibility/2006">
              <mc:Choice xmlns:v="urn:schemas-microsoft-com:vml" Requires="v">
                <p:oleObj spid="_x0000_s16390" r:id="rId5" imgW="1016000" imgH="241300" progId="Equation.KSEE3">
                  <p:embed/>
                </p:oleObj>
              </mc:Choice>
              <mc:Fallback>
                <p:oleObj r:id="rId5" imgW="1016000" imgH="241300" progId="Equation.KSEE3">
                  <p:embed/>
                  <p:pic>
                    <p:nvPicPr>
                      <p:cNvPr id="0" name="图片 3075"/>
                      <p:cNvPicPr/>
                      <p:nvPr/>
                    </p:nvPicPr>
                    <p:blipFill>
                      <a:blip r:embed="rId6"/>
                      <a:stretch>
                        <a:fillRect/>
                      </a:stretch>
                    </p:blipFill>
                    <p:spPr>
                      <a:xfrm>
                        <a:off x="5776913" y="4789171"/>
                        <a:ext cx="1821815" cy="44069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5" grpId="0" bldLvl="0" animBg="1"/>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FunkSVD</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798830" y="1566545"/>
            <a:ext cx="10323830" cy="2367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FunkSVD</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算法思想：</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最小化损失函数</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为了防止过拟合，增加正则项</a:t>
            </a:r>
          </a:p>
          <a:p>
            <a:pPr algn="just">
              <a:lnSpc>
                <a:spcPct val="150000"/>
              </a:lnSpc>
              <a:spcAft>
                <a:spcPts val="0"/>
              </a:spcAft>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p:cNvSpPr txBox="1"/>
          <p:nvPr/>
        </p:nvSpPr>
        <p:spPr>
          <a:xfrm>
            <a:off x="873760" y="4417060"/>
            <a:ext cx="8783320" cy="1751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Step1</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kern="100" dirty="0">
                <a:latin typeface="宋体" panose="02010600030101010101" pitchFamily="2" charset="-122"/>
                <a:ea typeface="宋体" panose="02010600030101010101" pitchFamily="2" charset="-122"/>
                <a:cs typeface="Times New Roman" panose="02020603050405020304" pitchFamily="18" charset="0"/>
                <a:sym typeface="+mn-ea"/>
              </a:rPr>
              <a:t>通过梯度下降法，求解</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P</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和</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Q</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使得损失函数最小化</a:t>
            </a:r>
          </a:p>
          <a:p>
            <a:pPr marL="0" indent="0" algn="just">
              <a:lnSpc>
                <a:spcPct val="150000"/>
              </a:lnSpc>
              <a:spcAft>
                <a:spcPts val="0"/>
              </a:spcAft>
              <a:buNone/>
            </a:pP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Step2</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，通过</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P</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和</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Q</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将矩阵补全</a:t>
            </a:r>
          </a:p>
          <a:p>
            <a:pPr marL="0" indent="0" algn="just">
              <a:lnSpc>
                <a:spcPct val="150000"/>
              </a:lnSpc>
              <a:spcAft>
                <a:spcPts val="0"/>
              </a:spcAft>
              <a:buNone/>
            </a:pP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Step3</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，针对某个用户</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i</a:t>
            </a:r>
            <a:r>
              <a:rPr lang="zh-CN" altLang="zh-CN" kern="100" dirty="0">
                <a:latin typeface="宋体" panose="02010600030101010101" pitchFamily="2" charset="-122"/>
                <a:ea typeface="宋体" panose="02010600030101010101" pitchFamily="2" charset="-122"/>
                <a:cs typeface="Times New Roman" panose="02020603050405020304" pitchFamily="18" charset="0"/>
                <a:sym typeface="+mn-ea"/>
              </a:rPr>
              <a:t>，查找之前值缺失的位置，按照补全值从大到小进行推荐</a:t>
            </a:r>
          </a:p>
          <a:p>
            <a:pPr marL="0" indent="0" algn="just">
              <a:lnSpc>
                <a:spcPct val="150000"/>
              </a:lnSpc>
              <a:spcAft>
                <a:spcPts val="0"/>
              </a:spcAft>
              <a:buNone/>
            </a:pPr>
            <a:endParaRPr kumimoji="0" lang="zh-CN"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graphicFrame>
        <p:nvGraphicFramePr>
          <p:cNvPr id="7" name="对象 -2147482616"/>
          <p:cNvGraphicFramePr>
            <a:graphicFrameLocks noChangeAspect="1"/>
          </p:cNvGraphicFramePr>
          <p:nvPr/>
        </p:nvGraphicFramePr>
        <p:xfrm>
          <a:off x="1868171" y="3324226"/>
          <a:ext cx="5219700" cy="824230"/>
        </p:xfrm>
        <a:graphic>
          <a:graphicData uri="http://schemas.openxmlformats.org/presentationml/2006/ole">
            <mc:AlternateContent xmlns:mc="http://schemas.openxmlformats.org/markup-compatibility/2006">
              <mc:Choice xmlns:v="urn:schemas-microsoft-com:vml" Requires="v">
                <p:oleObj spid="_x0000_s17417" r:id="rId5" imgW="2527300" imgH="393700" progId="Equation.KSEE3">
                  <p:embed/>
                </p:oleObj>
              </mc:Choice>
              <mc:Fallback>
                <p:oleObj r:id="rId5" imgW="2527300" imgH="393700" progId="Equation.KSEE3">
                  <p:embed/>
                  <p:pic>
                    <p:nvPicPr>
                      <p:cNvPr id="0" name="图片 3075"/>
                      <p:cNvPicPr/>
                      <p:nvPr/>
                    </p:nvPicPr>
                    <p:blipFill>
                      <a:blip r:embed="rId6"/>
                      <a:stretch>
                        <a:fillRect/>
                      </a:stretch>
                    </p:blipFill>
                    <p:spPr>
                      <a:xfrm>
                        <a:off x="1868171" y="3324226"/>
                        <a:ext cx="5219700" cy="82423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3004503" y="1962786"/>
          <a:ext cx="2019935" cy="824230"/>
        </p:xfrm>
        <a:graphic>
          <a:graphicData uri="http://schemas.openxmlformats.org/presentationml/2006/ole">
            <mc:AlternateContent xmlns:mc="http://schemas.openxmlformats.org/markup-compatibility/2006">
              <mc:Choice xmlns:v="urn:schemas-microsoft-com:vml" Requires="v">
                <p:oleObj spid="_x0000_s17418" r:id="rId7" imgW="977900" imgH="393700" progId="Equation.KSEE3">
                  <p:embed/>
                </p:oleObj>
              </mc:Choice>
              <mc:Fallback>
                <p:oleObj r:id="rId7" imgW="977900" imgH="393700" progId="Equation.KSEE3">
                  <p:embed/>
                  <p:pic>
                    <p:nvPicPr>
                      <p:cNvPr id="0" name="图片 3075"/>
                      <p:cNvPicPr/>
                      <p:nvPr/>
                    </p:nvPicPr>
                    <p:blipFill>
                      <a:blip r:embed="rId8"/>
                      <a:stretch>
                        <a:fillRect/>
                      </a:stretch>
                    </p:blipFill>
                    <p:spPr>
                      <a:xfrm>
                        <a:off x="3004503" y="1962786"/>
                        <a:ext cx="2019935" cy="824230"/>
                      </a:xfrm>
                      <a:prstGeom prst="rect">
                        <a:avLst/>
                      </a:prstGeom>
                      <a:noFill/>
                      <a:ln w="38100">
                        <a:noFill/>
                        <a:miter/>
                      </a:ln>
                    </p:spPr>
                  </p:pic>
                </p:oleObj>
              </mc:Fallback>
            </mc:AlternateContent>
          </a:graphicData>
        </a:graphic>
      </p:graphicFrame>
      <p:sp>
        <p:nvSpPr>
          <p:cNvPr id="11" name="下箭头 10"/>
          <p:cNvSpPr/>
          <p:nvPr/>
        </p:nvSpPr>
        <p:spPr>
          <a:xfrm>
            <a:off x="4128135" y="406669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11" grpId="0" bldLvl="0" animBg="1"/>
      <p:bldP spid="1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BiasSVD</a:t>
            </a:r>
            <a:r>
              <a:rPr lang="zh-CN" altLang="en-US" dirty="0">
                <a:ea typeface="宋体" panose="02010600030101010101" pitchFamily="2" charset="-122"/>
                <a:sym typeface="+mn-ea"/>
              </a:rPr>
              <a:t>算法</a:t>
            </a:r>
          </a:p>
        </p:txBody>
      </p:sp>
      <p:sp>
        <p:nvSpPr>
          <p:cNvPr id="131" name="Content Placeholder 2"/>
          <p:cNvSpPr txBox="1">
            <a:spLocks noGrp="1"/>
          </p:cNvSpPr>
          <p:nvPr/>
        </p:nvSpPr>
        <p:spPr>
          <a:xfrm>
            <a:off x="798830" y="1261745"/>
            <a:ext cx="10323830" cy="2367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BiasSVD</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算法原理：</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用户有自己的偏好</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(Bias)</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，比如乐观的用户打分偏高</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商品也有自己的偏好</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(Bias)</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，比如质量好的商品，打分偏高</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将与个性化无关的部分，设置为</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偏好(Bias)部分</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优化目标函数</a:t>
            </a:r>
          </a:p>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在迭代过程中，bi,bj的初始值可以设置为</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0</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向量，然后进行迭代：</a:t>
            </a:r>
          </a:p>
          <a:p>
            <a:pPr marL="0" indent="0" algn="just">
              <a:lnSpc>
                <a:spcPct val="150000"/>
              </a:lnSpc>
              <a:spcAft>
                <a:spcPts val="0"/>
              </a:spcAft>
              <a:buNone/>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最终得到</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P</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800" kern="100" dirty="0" smtClean="0">
                <a:latin typeface="宋体" panose="02010600030101010101" pitchFamily="2" charset="-122"/>
                <a:ea typeface="宋体" panose="02010600030101010101" pitchFamily="2" charset="-122"/>
                <a:cs typeface="Times New Roman" panose="02020603050405020304" pitchFamily="18" charset="0"/>
              </a:rPr>
              <a:t>Q</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6" name="对象 -2147482616"/>
          <p:cNvGraphicFramePr>
            <a:graphicFrameLocks noChangeAspect="1"/>
          </p:cNvGraphicFramePr>
          <p:nvPr/>
        </p:nvGraphicFramePr>
        <p:xfrm>
          <a:off x="4150678" y="3404236"/>
          <a:ext cx="1915795" cy="505460"/>
        </p:xfrm>
        <a:graphic>
          <a:graphicData uri="http://schemas.openxmlformats.org/presentationml/2006/ole">
            <mc:AlternateContent xmlns:mc="http://schemas.openxmlformats.org/markup-compatibility/2006">
              <mc:Choice xmlns:v="urn:schemas-microsoft-com:vml" Requires="v">
                <p:oleObj spid="_x0000_s18444" r:id="rId5" imgW="927100" imgH="241300" progId="Equation.KSEE3">
                  <p:embed/>
                </p:oleObj>
              </mc:Choice>
              <mc:Fallback>
                <p:oleObj r:id="rId5" imgW="927100" imgH="241300" progId="Equation.KSEE3">
                  <p:embed/>
                  <p:pic>
                    <p:nvPicPr>
                      <p:cNvPr id="0" name="图片 3075"/>
                      <p:cNvPicPr/>
                      <p:nvPr/>
                    </p:nvPicPr>
                    <p:blipFill>
                      <a:blip r:embed="rId6"/>
                      <a:stretch>
                        <a:fillRect/>
                      </a:stretch>
                    </p:blipFill>
                    <p:spPr>
                      <a:xfrm>
                        <a:off x="4150678" y="3404236"/>
                        <a:ext cx="1915795" cy="50546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2681605" y="3893820"/>
          <a:ext cx="7637780" cy="749935"/>
        </p:xfrm>
        <a:graphic>
          <a:graphicData uri="http://schemas.openxmlformats.org/presentationml/2006/ole">
            <mc:AlternateContent xmlns:mc="http://schemas.openxmlformats.org/markup-compatibility/2006">
              <mc:Choice xmlns:v="urn:schemas-microsoft-com:vml" Requires="v">
                <p:oleObj spid="_x0000_s18445" r:id="rId7" imgW="4063365" imgH="393700" progId="Equation.KSEE3">
                  <p:embed/>
                </p:oleObj>
              </mc:Choice>
              <mc:Fallback>
                <p:oleObj r:id="rId7" imgW="4063365" imgH="393700" progId="Equation.KSEE3">
                  <p:embed/>
                  <p:pic>
                    <p:nvPicPr>
                      <p:cNvPr id="0" name="图片 3075"/>
                      <p:cNvPicPr/>
                      <p:nvPr/>
                    </p:nvPicPr>
                    <p:blipFill>
                      <a:blip r:embed="rId8"/>
                      <a:stretch>
                        <a:fillRect/>
                      </a:stretch>
                    </p:blipFill>
                    <p:spPr>
                      <a:xfrm>
                        <a:off x="2681605" y="3893820"/>
                        <a:ext cx="7637780" cy="749935"/>
                      </a:xfrm>
                      <a:prstGeom prst="rect">
                        <a:avLst/>
                      </a:prstGeom>
                      <a:noFill/>
                      <a:ln w="38100">
                        <a:noFill/>
                        <a:miter/>
                      </a:ln>
                    </p:spPr>
                  </p:pic>
                </p:oleObj>
              </mc:Fallback>
            </mc:AlternateContent>
          </a:graphicData>
        </a:graphic>
      </p:graphicFrame>
      <p:sp>
        <p:nvSpPr>
          <p:cNvPr id="13" name="文本框 12"/>
          <p:cNvSpPr txBox="1"/>
          <p:nvPr/>
        </p:nvSpPr>
        <p:spPr>
          <a:xfrm>
            <a:off x="7087235" y="2790825"/>
            <a:ext cx="422846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μ：所有记录的整体平均数</a:t>
            </a: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bi</a:t>
            </a:r>
            <a:r>
              <a:rPr kumimoji="0" lang="zh-CN"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：用户偏好（自身属性，与商品无关）</a:t>
            </a: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err="1">
                <a:ln>
                  <a:noFill/>
                </a:ln>
                <a:solidFill>
                  <a:srgbClr val="000000"/>
                </a:solidFill>
                <a:effectLst/>
                <a:uFillTx/>
                <a:latin typeface="宋体" panose="02010600030101010101" pitchFamily="2" charset="-122"/>
                <a:ea typeface="宋体" panose="02010600030101010101" pitchFamily="2" charset="-122"/>
                <a:sym typeface="Calibri" panose="020F0502020204030204"/>
              </a:rPr>
              <a:t>bj</a:t>
            </a:r>
            <a:r>
              <a:rPr kumimoji="0" lang="zh-CN" altLang="zh-CN"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：商品偏好（自身属性，与用户无关）</a:t>
            </a:r>
          </a:p>
        </p:txBody>
      </p:sp>
      <p:sp>
        <p:nvSpPr>
          <p:cNvPr id="14" name="下箭头 13"/>
          <p:cNvSpPr/>
          <p:nvPr/>
        </p:nvSpPr>
        <p:spPr>
          <a:xfrm rot="15900000">
            <a:off x="6334125" y="337772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2" name="对象 -2147482616"/>
          <p:cNvGraphicFramePr>
            <a:graphicFrameLocks noChangeAspect="1"/>
          </p:cNvGraphicFramePr>
          <p:nvPr/>
        </p:nvGraphicFramePr>
        <p:xfrm>
          <a:off x="3100705" y="4973320"/>
          <a:ext cx="3769995" cy="828040"/>
        </p:xfrm>
        <a:graphic>
          <a:graphicData uri="http://schemas.openxmlformats.org/presentationml/2006/ole">
            <mc:AlternateContent xmlns:mc="http://schemas.openxmlformats.org/markup-compatibility/2006">
              <mc:Choice xmlns:v="urn:schemas-microsoft-com:vml" Requires="v">
                <p:oleObj spid="_x0000_s18446" r:id="rId9" imgW="2463165" imgH="533400" progId="Equation.KSEE3">
                  <p:embed/>
                </p:oleObj>
              </mc:Choice>
              <mc:Fallback>
                <p:oleObj r:id="rId9" imgW="2463165" imgH="533400" progId="Equation.KSEE3">
                  <p:embed/>
                  <p:pic>
                    <p:nvPicPr>
                      <p:cNvPr id="0" name="图片 3075"/>
                      <p:cNvPicPr/>
                      <p:nvPr/>
                    </p:nvPicPr>
                    <p:blipFill>
                      <a:blip r:embed="rId10"/>
                      <a:stretch>
                        <a:fillRect/>
                      </a:stretch>
                    </p:blipFill>
                    <p:spPr>
                      <a:xfrm>
                        <a:off x="3100705" y="4973320"/>
                        <a:ext cx="3769995" cy="82804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学习方法</a:t>
            </a:r>
            <a:endParaRPr dirty="0"/>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600" dirty="0"/>
              <a:t>TIPS</a:t>
            </a:r>
            <a:r>
              <a:rPr lang="zh-CN" altLang="en-US" sz="2600" dirty="0">
                <a:ea typeface="宋体" panose="02010600030101010101" pitchFamily="2" charset="-122"/>
              </a:rPr>
              <a:t>：思考工程中的解决方案</a:t>
            </a:r>
          </a:p>
          <a:p>
            <a:pPr>
              <a:lnSpc>
                <a:spcPct val="150000"/>
              </a:lnSpc>
            </a:pPr>
            <a:r>
              <a:rPr lang="zh-CN" altLang="zh-CN" sz="2600" dirty="0">
                <a:ea typeface="宋体" panose="02010600030101010101" pitchFamily="2" charset="-122"/>
              </a:rPr>
              <a:t>复杂的算法未必工程有效，最少代价求近似解</a:t>
            </a:r>
          </a:p>
          <a:p>
            <a:pPr>
              <a:lnSpc>
                <a:spcPct val="150000"/>
              </a:lnSpc>
            </a:pPr>
            <a:r>
              <a:rPr lang="zh-CN" altLang="zh-CN" sz="2600" dirty="0">
                <a:ea typeface="宋体" panose="02010600030101010101" pitchFamily="2" charset="-122"/>
              </a:rPr>
              <a:t>简单的原理可以解决大部分问题，个性化的部分需要更复杂的运算</a:t>
            </a:r>
          </a:p>
          <a:p>
            <a:pPr>
              <a:lnSpc>
                <a:spcPct val="150000"/>
              </a:lnSpc>
            </a:pPr>
            <a:r>
              <a:rPr lang="zh-CN" altLang="zh-CN" sz="2600" dirty="0">
                <a:ea typeface="宋体" panose="02010600030101010101" pitchFamily="2" charset="-122"/>
              </a:rPr>
              <a:t>工程中需要考虑泛化能力，使用更多的特征，更高维度的计算框架</a:t>
            </a:r>
          </a:p>
          <a:p>
            <a:pPr>
              <a:lnSpc>
                <a:spcPct val="150000"/>
              </a:lnSpc>
            </a:pPr>
            <a:r>
              <a:rPr lang="zh-CN" altLang="zh-CN" sz="2600" dirty="0">
                <a:ea typeface="宋体" panose="02010600030101010101" pitchFamily="2" charset="-122"/>
              </a:rPr>
              <a:t>本地设备受到局限时，如何使用云端工具加速运行</a:t>
            </a:r>
            <a:endParaRPr lang="zh-CN" altLang="zh-CN" sz="2600" dirty="0">
              <a:solidFill>
                <a:srgbClr val="FF0000"/>
              </a:solidFill>
              <a:ea typeface="宋体" panose="02010600030101010101" pitchFamily="2" charset="-122"/>
            </a:endParaRPr>
          </a:p>
          <a:p>
            <a:pPr>
              <a:lnSpc>
                <a:spcPct val="150000"/>
              </a:lnSpc>
            </a:pPr>
            <a:endParaRPr lang="zh-CN" altLang="zh-CN" sz="2600" dirty="0">
              <a:ea typeface="宋体" panose="02010600030101010101" pitchFamily="2"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SVD++</a:t>
            </a:r>
            <a:r>
              <a:rPr lang="zh-CN" altLang="en-US" dirty="0">
                <a:ea typeface="宋体" panose="02010600030101010101" pitchFamily="2" charset="-122"/>
                <a:sym typeface="+mn-ea"/>
              </a:rPr>
              <a:t>算法</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798830" y="1261745"/>
            <a:ext cx="10323830" cy="5267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SVD++</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算法原理：</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altLang="zh-CN" sz="1800" kern="100" dirty="0">
                <a:latin typeface="宋体" panose="02010600030101010101" pitchFamily="2" charset="-122"/>
                <a:ea typeface="宋体" panose="02010600030101010101" pitchFamily="2" charset="-122"/>
                <a:cs typeface="Times New Roman" panose="02020603050405020304" pitchFamily="18" charset="0"/>
              </a:rPr>
              <a:t>在BiasSVD算法</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基础上进行了改进，考虑用户的隐式反馈</a:t>
            </a:r>
            <a:endParaRPr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隐式反馈：没有具体的评分，但可能有点击，浏览等行为</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对于某一个用户i，假设他的隐式反馈</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item</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集合为</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(i)</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用户</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对商品j对应的隐式反馈修正值为</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用户</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所有的隐式反馈修正值之和为</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优化目标函数：</a:t>
            </a: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在考虑用户隐式反馈的情况下，最终得到</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P</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Q</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7" name="对象 -2147482616"/>
          <p:cNvGraphicFramePr>
            <a:graphicFrameLocks noChangeAspect="1"/>
          </p:cNvGraphicFramePr>
          <p:nvPr/>
        </p:nvGraphicFramePr>
        <p:xfrm>
          <a:off x="2816543" y="4523740"/>
          <a:ext cx="8706485" cy="767715"/>
        </p:xfrm>
        <a:graphic>
          <a:graphicData uri="http://schemas.openxmlformats.org/presentationml/2006/ole">
            <mc:AlternateContent xmlns:mc="http://schemas.openxmlformats.org/markup-compatibility/2006">
              <mc:Choice xmlns:v="urn:schemas-microsoft-com:vml" Requires="v">
                <p:oleObj spid="_x0000_s19468" r:id="rId5" imgW="5981700" imgH="520700" progId="Equation.KSEE3">
                  <p:embed/>
                </p:oleObj>
              </mc:Choice>
              <mc:Fallback>
                <p:oleObj r:id="rId5" imgW="5981700" imgH="520700" progId="Equation.KSEE3">
                  <p:embed/>
                  <p:pic>
                    <p:nvPicPr>
                      <p:cNvPr id="0" name="图片 3075"/>
                      <p:cNvPicPr/>
                      <p:nvPr/>
                    </p:nvPicPr>
                    <p:blipFill>
                      <a:blip r:embed="rId6"/>
                      <a:stretch>
                        <a:fillRect/>
                      </a:stretch>
                    </p:blipFill>
                    <p:spPr>
                      <a:xfrm>
                        <a:off x="2816543" y="4523740"/>
                        <a:ext cx="8706485" cy="76771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5114290" y="3430270"/>
          <a:ext cx="312420" cy="462280"/>
        </p:xfrm>
        <a:graphic>
          <a:graphicData uri="http://schemas.openxmlformats.org/presentationml/2006/ole">
            <mc:AlternateContent xmlns:mc="http://schemas.openxmlformats.org/markup-compatibility/2006">
              <mc:Choice xmlns:v="urn:schemas-microsoft-com:vml" Requires="v">
                <p:oleObj spid="_x0000_s19469" r:id="rId7" imgW="165100" imgH="241300" progId="Equation.KSEE3">
                  <p:embed/>
                </p:oleObj>
              </mc:Choice>
              <mc:Fallback>
                <p:oleObj r:id="rId7" imgW="165100" imgH="241300" progId="Equation.KSEE3">
                  <p:embed/>
                  <p:pic>
                    <p:nvPicPr>
                      <p:cNvPr id="0" name="图片 3075"/>
                      <p:cNvPicPr/>
                      <p:nvPr/>
                    </p:nvPicPr>
                    <p:blipFill>
                      <a:blip r:embed="rId8"/>
                      <a:stretch>
                        <a:fillRect/>
                      </a:stretch>
                    </p:blipFill>
                    <p:spPr>
                      <a:xfrm>
                        <a:off x="5114290" y="3430270"/>
                        <a:ext cx="312420" cy="46228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4684078" y="3870643"/>
          <a:ext cx="817245" cy="681355"/>
        </p:xfrm>
        <a:graphic>
          <a:graphicData uri="http://schemas.openxmlformats.org/presentationml/2006/ole">
            <mc:AlternateContent xmlns:mc="http://schemas.openxmlformats.org/markup-compatibility/2006">
              <mc:Choice xmlns:v="urn:schemas-microsoft-com:vml" Requires="v">
                <p:oleObj spid="_x0000_s19470" r:id="rId9" imgW="431800" imgH="355600" progId="Equation.KSEE3">
                  <p:embed/>
                </p:oleObj>
              </mc:Choice>
              <mc:Fallback>
                <p:oleObj r:id="rId9" imgW="431800" imgH="355600" progId="Equation.KSEE3">
                  <p:embed/>
                  <p:pic>
                    <p:nvPicPr>
                      <p:cNvPr id="0" name="图片 3075"/>
                      <p:cNvPicPr/>
                      <p:nvPr/>
                    </p:nvPicPr>
                    <p:blipFill>
                      <a:blip r:embed="rId10"/>
                      <a:stretch>
                        <a:fillRect/>
                      </a:stretch>
                    </p:blipFill>
                    <p:spPr>
                      <a:xfrm>
                        <a:off x="4684078" y="3870643"/>
                        <a:ext cx="817245" cy="681355"/>
                      </a:xfrm>
                      <a:prstGeom prst="rect">
                        <a:avLst/>
                      </a:prstGeom>
                      <a:noFill/>
                      <a:ln w="38100">
                        <a:noFill/>
                        <a:miter/>
                      </a:ln>
                    </p:spPr>
                  </p:pic>
                </p:oleObj>
              </mc:Fallback>
            </mc:AlternateContent>
          </a:graphicData>
        </a:graphic>
      </p:graphicFrame>
      <p:sp>
        <p:nvSpPr>
          <p:cNvPr id="11" name="下箭头 10"/>
          <p:cNvSpPr/>
          <p:nvPr/>
        </p:nvSpPr>
        <p:spPr>
          <a:xfrm rot="13200000">
            <a:off x="6481445" y="423243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文本框 11"/>
          <p:cNvSpPr txBox="1"/>
          <p:nvPr/>
        </p:nvSpPr>
        <p:spPr>
          <a:xfrm>
            <a:off x="6504940" y="3712210"/>
            <a:ext cx="549846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除以|</a:t>
            </a:r>
            <a:r>
              <a:rPr lang="en-US" altLang="zh-CN">
                <a:sym typeface="Calibri" panose="020F0502020204030204"/>
              </a:rPr>
              <a:t>I</a:t>
            </a:r>
            <a:r>
              <a:rPr lang="zh-CN" altLang="en-US">
                <a:sym typeface="Calibri" panose="020F0502020204030204"/>
              </a:rPr>
              <a:t>(i)|的平方根，可以</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消除不同个数引起的差异</a:t>
            </a:r>
            <a:endPar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SVD</a:t>
            </a:r>
            <a:r>
              <a:rPr lang="zh-CN" altLang="en-US" dirty="0">
                <a:ea typeface="宋体" panose="02010600030101010101" pitchFamily="2" charset="-122"/>
                <a:sym typeface="+mn-ea"/>
              </a:rPr>
              <a:t>算法工具</a:t>
            </a:r>
          </a:p>
        </p:txBody>
      </p:sp>
      <p:sp>
        <p:nvSpPr>
          <p:cNvPr id="131" name="Content Placeholder 2"/>
          <p:cNvSpPr txBox="1">
            <a:spLocks noGrp="1"/>
          </p:cNvSpPr>
          <p:nvPr/>
        </p:nvSpPr>
        <p:spPr>
          <a:xfrm>
            <a:off x="454660" y="1261745"/>
            <a:ext cx="10323830" cy="5267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biasSVD</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算法</a:t>
            </a:r>
            <a:endParaRPr alt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sz="1600" kern="100" dirty="0">
                <a:latin typeface="宋体" panose="02010600030101010101" pitchFamily="2" charset="-122"/>
                <a:ea typeface="宋体" panose="02010600030101010101" pitchFamily="2" charset="-122"/>
                <a:cs typeface="Times New Roman" panose="02020603050405020304" pitchFamily="18" charset="0"/>
              </a:rPr>
              <a:t>使用Surprise工具中的SVD</a:t>
            </a:r>
          </a:p>
          <a:p>
            <a:pPr algn="just">
              <a:lnSpc>
                <a:spcPct val="150000"/>
              </a:lnSpc>
              <a:spcAft>
                <a:spcPts val="0"/>
              </a:spcAft>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参数:</a:t>
            </a:r>
            <a:endParaRPr kumimoji="0" lang="zh-CN" sz="1600" b="0" i="0" u="none" strike="noStrike" kern="100" cap="none" spc="0" normalizeH="0" baseline="0" dirty="0">
              <a:ln>
                <a:noFill/>
              </a:ln>
              <a:solidFill>
                <a:srgbClr val="000000"/>
              </a:solidFill>
              <a:effectLst/>
              <a:uFillTx/>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n_factors</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 k</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值，默认为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100</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n_epochs：迭代次数，默认为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20</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biased：是否使用</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biasSVD</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，默认为</a:t>
            </a:r>
            <a:r>
              <a:rPr 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True</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verbose:</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输出当前</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epoch</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False</a:t>
            </a: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reg_all:</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所有正则化项的统一参数，默认为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0.02</a:t>
            </a: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reg_bu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的正则化参数，</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reg_bi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的正则化参数</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pu</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pu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qi</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qi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5541010" y="1133475"/>
            <a:ext cx="6374130" cy="5669915"/>
          </a:xfrm>
          <a:prstGeom prst="rect">
            <a:avLst/>
          </a:prstGeom>
        </p:spPr>
      </p:pic>
    </p:spTree>
    <p:custDataLst>
      <p:tags r:id="rId1"/>
    </p:custData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SVD</a:t>
            </a:r>
            <a:r>
              <a:rPr lang="zh-CN" altLang="en-US" dirty="0">
                <a:ea typeface="宋体" panose="02010600030101010101" pitchFamily="2" charset="-122"/>
                <a:sym typeface="+mn-ea"/>
              </a:rPr>
              <a:t>算法工具</a:t>
            </a:r>
          </a:p>
        </p:txBody>
      </p:sp>
      <p:sp>
        <p:nvSpPr>
          <p:cNvPr id="131" name="Content Placeholder 2"/>
          <p:cNvSpPr txBox="1">
            <a:spLocks noGrp="1"/>
          </p:cNvSpPr>
          <p:nvPr/>
        </p:nvSpPr>
        <p:spPr>
          <a:xfrm>
            <a:off x="454660" y="1261745"/>
            <a:ext cx="10323830" cy="5267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funkSVD</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算法</a:t>
            </a:r>
            <a:endParaRPr alt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sz="1600" kern="100" dirty="0">
                <a:latin typeface="宋体" panose="02010600030101010101" pitchFamily="2" charset="-122"/>
                <a:ea typeface="宋体" panose="02010600030101010101" pitchFamily="2" charset="-122"/>
                <a:cs typeface="Times New Roman" panose="02020603050405020304" pitchFamily="18" charset="0"/>
                <a:sym typeface="+mn-ea"/>
              </a:rPr>
              <a:t>使用Surprise工具中的SVD</a:t>
            </a:r>
            <a:endParaRPr 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参数:</a:t>
            </a:r>
            <a:endParaRPr kumimoji="0" lang="zh-CN" sz="1600" b="0" i="0" u="none" strike="noStrike" kern="100" cap="none" spc="0" normalizeH="0" baseline="0" dirty="0">
              <a:ln>
                <a:noFill/>
              </a:ln>
              <a:solidFill>
                <a:srgbClr val="000000"/>
              </a:solidFill>
              <a:effectLst/>
              <a:uFillTx/>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n_factors</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 k</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值，默认为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100</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n_epochs：迭代次数，默认为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20</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biased：是否使用</a:t>
            </a:r>
            <a:r>
              <a:rPr lang="en-US" altLang="zh-CN" sz="16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biasSVD</a:t>
            </a:r>
            <a:r>
              <a:rPr lang="zh-CN" altLang="en-US" sz="16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Calibri" panose="020F0502020204030204"/>
              </a:rPr>
              <a:t>，设置为</a:t>
            </a:r>
            <a:r>
              <a:rPr lang="en-US" altLang="zh-CN" sz="16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Calibri" panose="020F0502020204030204"/>
              </a:rPr>
              <a:t>False</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verbose:</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输出当前</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epoch</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False</a:t>
            </a: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reg_all:</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所有正则化项的统一参数，默认为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0.02</a:t>
            </a: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reg_bu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的正则化参数，</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reg_bi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的正则化参数</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pu</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pu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qi</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qi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4"/>
          <a:stretch>
            <a:fillRect/>
          </a:stretch>
        </p:blipFill>
        <p:spPr>
          <a:xfrm>
            <a:off x="4979670" y="1668780"/>
            <a:ext cx="6381750" cy="1790700"/>
          </a:xfrm>
          <a:prstGeom prst="rect">
            <a:avLst/>
          </a:prstGeom>
        </p:spPr>
      </p:pic>
    </p:spTree>
    <p:custDataLst>
      <p:tags r:id="rId1"/>
    </p:custData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SVD</a:t>
            </a:r>
            <a:r>
              <a:rPr lang="zh-CN" altLang="en-US" dirty="0">
                <a:ea typeface="宋体" panose="02010600030101010101" pitchFamily="2" charset="-122"/>
                <a:sym typeface="+mn-ea"/>
              </a:rPr>
              <a:t>算法工具</a:t>
            </a:r>
          </a:p>
        </p:txBody>
      </p:sp>
      <p:sp>
        <p:nvSpPr>
          <p:cNvPr id="131" name="Content Placeholder 2"/>
          <p:cNvSpPr txBox="1">
            <a:spLocks noGrp="1"/>
          </p:cNvSpPr>
          <p:nvPr/>
        </p:nvSpPr>
        <p:spPr>
          <a:xfrm>
            <a:off x="454660" y="1261745"/>
            <a:ext cx="10323830" cy="52679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SVD++</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算法</a:t>
            </a:r>
            <a:endParaRPr alt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sz="1600" kern="100" dirty="0">
                <a:latin typeface="宋体" panose="02010600030101010101" pitchFamily="2" charset="-122"/>
                <a:ea typeface="宋体" panose="02010600030101010101" pitchFamily="2" charset="-122"/>
                <a:cs typeface="Times New Roman" panose="02020603050405020304" pitchFamily="18" charset="0"/>
                <a:sym typeface="+mn-ea"/>
              </a:rPr>
              <a:t>使用Surprise工具中的SVD</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pp</a:t>
            </a:r>
            <a:endParaRPr 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参数:</a:t>
            </a:r>
            <a:endParaRPr kumimoji="0" lang="zh-CN" sz="1600" b="0" i="0" u="none" strike="noStrike" kern="100" cap="none" spc="0" normalizeH="0" baseline="0" dirty="0">
              <a:ln>
                <a:noFill/>
              </a:ln>
              <a:solidFill>
                <a:srgbClr val="000000"/>
              </a:solidFill>
              <a:effectLst/>
              <a:uFillTx/>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n_factors</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 k</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值，</a:t>
            </a:r>
            <a:r>
              <a:rPr lang="zh-CN" altLang="zh-CN" sz="16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Calibri" panose="020F0502020204030204"/>
              </a:rPr>
              <a:t>默认为</a:t>
            </a:r>
            <a:r>
              <a:rPr lang="en-US" altLang="zh-CN" sz="16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sym typeface="Calibri" panose="020F0502020204030204"/>
              </a:rPr>
              <a:t>20</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n_epochs：迭代次数，默认为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20</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verbose:</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输出当前</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epoch</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False</a:t>
            </a: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reg_all:</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所有正则化项的统一参数，默认为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0.02</a:t>
            </a:r>
          </a:p>
          <a:p>
            <a:pPr marL="0" marR="0" indent="0" algn="just" defTabSz="914400" rtl="0" fontAlgn="auto" latinLnBrk="0">
              <a:lnSpc>
                <a:spcPct val="150000"/>
              </a:lnSpc>
              <a:spcBef>
                <a:spcPts val="1000"/>
              </a:spcBef>
              <a:spcAft>
                <a:spcPts val="0"/>
              </a:spcAft>
              <a:buClrTx/>
              <a:buSzTx/>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reg_bu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的正则化参数，</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reg_bi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bi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的正则化参数</a:t>
            </a:r>
            <a:endPar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endParaRP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pu</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pu</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qi</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qi</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a:t>
            </a:r>
          </a:p>
          <a:p>
            <a:pPr marL="0" marR="0" indent="0" algn="just" defTabSz="914400" rtl="0" fontAlgn="auto" latinLnBrk="0">
              <a:lnSpc>
                <a:spcPct val="150000"/>
              </a:lnSpc>
              <a:spcBef>
                <a:spcPts val="1000"/>
              </a:spcBef>
              <a:spcAft>
                <a:spcPts val="0"/>
              </a:spcAft>
              <a:buClrTx/>
              <a:buSzTx/>
              <a:buNone/>
            </a:pP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reg_</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yj</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yj</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的</a:t>
            </a:r>
            <a:r>
              <a:rPr lang="zh-CN" sz="1600" kern="100" dirty="0">
                <a:latin typeface="宋体" panose="02010600030101010101" pitchFamily="2" charset="-122"/>
                <a:ea typeface="宋体" panose="02010600030101010101" pitchFamily="2" charset="-122"/>
                <a:cs typeface="Times New Roman" panose="02020603050405020304" pitchFamily="18" charset="0"/>
                <a:sym typeface="Calibri" panose="020F0502020204030204"/>
              </a:rPr>
              <a:t>正则化参数</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0" algn="just" defTabSz="914400" rtl="0" fontAlgn="auto" latinLnBrk="0">
              <a:lnSpc>
                <a:spcPct val="150000"/>
              </a:lnSpc>
              <a:spcBef>
                <a:spcPts val="1000"/>
              </a:spcBef>
              <a:spcAft>
                <a:spcPts val="0"/>
              </a:spcAft>
              <a:buClrTx/>
              <a:buSzTx/>
              <a:buNone/>
            </a:pP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081270" y="1252220"/>
            <a:ext cx="6591300" cy="3581400"/>
          </a:xfrm>
          <a:prstGeom prst="rect">
            <a:avLst/>
          </a:prstGeom>
        </p:spPr>
      </p:pic>
    </p:spTree>
    <p:custDataLst>
      <p:tags r:id="rId1"/>
    </p:custData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数据集：</a:t>
            </a:r>
            <a:r>
              <a:rPr lang="en-US" altLang="zh-CN" sz="1800" dirty="0">
                <a:ea typeface="宋体" panose="02010600030101010101" pitchFamily="2" charset="-122"/>
                <a:sym typeface="+mn-ea"/>
              </a:rPr>
              <a:t>MovieLens</a:t>
            </a:r>
          </a:p>
          <a:p>
            <a:pPr marL="0" indent="0">
              <a:lnSpc>
                <a:spcPct val="150000"/>
              </a:lnSpc>
              <a:buNone/>
            </a:pPr>
            <a:r>
              <a:rPr lang="zh-CN" altLang="en-US" sz="1800" dirty="0">
                <a:ea typeface="宋体" panose="02010600030101010101" pitchFamily="2" charset="-122"/>
                <a:sym typeface="+mn-ea"/>
              </a:rPr>
              <a:t>下载地址：https://www.kaggle.com/jneupane12/movielens/download</a:t>
            </a:r>
          </a:p>
          <a:p>
            <a:pPr marL="0" indent="0">
              <a:lnSpc>
                <a:spcPct val="150000"/>
              </a:lnSpc>
              <a:buNone/>
            </a:pPr>
            <a:r>
              <a:rPr lang="zh-CN" altLang="en-US" sz="1800" dirty="0">
                <a:ea typeface="宋体" panose="02010600030101010101" pitchFamily="2" charset="-122"/>
                <a:sym typeface="+mn-ea"/>
              </a:rPr>
              <a:t>主要使用的文件：</a:t>
            </a:r>
            <a:r>
              <a:rPr lang="en-US" altLang="zh-CN" sz="1800" dirty="0">
                <a:ea typeface="宋体" panose="02010600030101010101" pitchFamily="2" charset="-122"/>
                <a:sym typeface="+mn-ea"/>
              </a:rPr>
              <a:t>ratings</a:t>
            </a:r>
            <a:r>
              <a:rPr lang="zh-CN" altLang="en-US" sz="1800" dirty="0">
                <a:ea typeface="宋体" panose="02010600030101010101" pitchFamily="2" charset="-122"/>
                <a:sym typeface="+mn-ea"/>
              </a:rPr>
              <a:t>.csv</a:t>
            </a:r>
          </a:p>
          <a:p>
            <a:pPr marL="0" indent="0">
              <a:lnSpc>
                <a:spcPct val="150000"/>
              </a:lnSpc>
              <a:buNone/>
            </a:pPr>
            <a:r>
              <a:rPr lang="zh-CN" altLang="en-US" sz="1800" dirty="0">
                <a:ea typeface="宋体" panose="02010600030101010101" pitchFamily="2" charset="-122"/>
                <a:sym typeface="+mn-ea"/>
              </a:rPr>
              <a:t>格式：</a:t>
            </a:r>
            <a:r>
              <a:rPr lang="en-US" altLang="zh-CN" sz="1800" dirty="0">
                <a:ea typeface="宋体" panose="02010600030101010101" pitchFamily="2" charset="-122"/>
                <a:sym typeface="+mn-ea"/>
              </a:rPr>
              <a:t>user</a:t>
            </a:r>
            <a:r>
              <a:rPr lang="zh-CN" altLang="en-US" sz="1800" dirty="0">
                <a:ea typeface="宋体" panose="02010600030101010101" pitchFamily="2" charset="-122"/>
                <a:sym typeface="+mn-ea"/>
              </a:rPr>
              <a:t>Id</a:t>
            </a:r>
            <a:r>
              <a:rPr lang="en-US" altLang="zh-CN" sz="1800" dirty="0">
                <a:ea typeface="宋体" panose="02010600030101010101" pitchFamily="2" charset="-122"/>
                <a:sym typeface="+mn-ea"/>
              </a:rPr>
              <a:t>, movieId, rating, timestamp</a:t>
            </a:r>
          </a:p>
          <a:p>
            <a:pPr marL="0" indent="0">
              <a:lnSpc>
                <a:spcPct val="150000"/>
              </a:lnSpc>
              <a:buNone/>
            </a:pPr>
            <a:r>
              <a:rPr lang="zh-CN" altLang="en-US" sz="1800" dirty="0">
                <a:ea typeface="宋体" panose="02010600030101010101" pitchFamily="2" charset="-122"/>
                <a:sym typeface="+mn-ea"/>
              </a:rPr>
              <a:t>记录了用户在某个时间对某个</a:t>
            </a:r>
            <a:r>
              <a:rPr lang="en-US" altLang="zh-CN" sz="1800" dirty="0">
                <a:ea typeface="宋体" panose="02010600030101010101" pitchFamily="2" charset="-122"/>
                <a:sym typeface="+mn-ea"/>
              </a:rPr>
              <a:t>movieId</a:t>
            </a:r>
            <a:r>
              <a:rPr lang="zh-CN" altLang="zh-CN" sz="1800" dirty="0">
                <a:ea typeface="宋体" panose="02010600030101010101" pitchFamily="2" charset="-122"/>
                <a:sym typeface="+mn-ea"/>
              </a:rPr>
              <a:t>的打分情况</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我们需要补全评分矩阵，然后对指定用户，比如</a:t>
            </a:r>
            <a:r>
              <a:rPr lang="en-US" altLang="zh-CN" sz="1800" dirty="0">
                <a:ea typeface="宋体" panose="02010600030101010101" pitchFamily="2" charset="-122"/>
                <a:sym typeface="+mn-ea"/>
              </a:rPr>
              <a:t>userID</a:t>
            </a:r>
            <a:r>
              <a:rPr lang="zh-CN" altLang="zh-CN" sz="1800" dirty="0">
                <a:ea typeface="宋体" panose="02010600030101010101" pitchFamily="2" charset="-122"/>
                <a:sym typeface="+mn-ea"/>
              </a:rPr>
              <a:t>为</a:t>
            </a:r>
            <a:r>
              <a:rPr lang="en-US" altLang="zh-CN" sz="1800" dirty="0">
                <a:ea typeface="宋体" panose="02010600030101010101" pitchFamily="2" charset="-122"/>
                <a:sym typeface="+mn-ea"/>
              </a:rPr>
              <a:t>1-5</a:t>
            </a:r>
            <a:r>
              <a:rPr lang="zh-CN" altLang="en-US" sz="1800" dirty="0">
                <a:ea typeface="宋体" panose="02010600030101010101" pitchFamily="2" charset="-122"/>
                <a:sym typeface="+mn-ea"/>
              </a:rPr>
              <a:t>进行预测</a:t>
            </a:r>
          </a:p>
        </p:txBody>
      </p:sp>
      <p:pic>
        <p:nvPicPr>
          <p:cNvPr id="2" name="图片 1"/>
          <p:cNvPicPr>
            <a:picLocks noChangeAspect="1"/>
          </p:cNvPicPr>
          <p:nvPr/>
        </p:nvPicPr>
        <p:blipFill>
          <a:blip r:embed="rId2"/>
          <a:stretch>
            <a:fillRect/>
          </a:stretch>
        </p:blipFill>
        <p:spPr>
          <a:xfrm>
            <a:off x="7769860" y="1443990"/>
            <a:ext cx="3562350" cy="4305300"/>
          </a:xfrm>
          <a:prstGeom prst="rect">
            <a:avLst/>
          </a:prstGeom>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197610"/>
            <a:ext cx="10036175" cy="42170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400" dirty="0">
                <a:ea typeface="宋体" panose="02010600030101010101" pitchFamily="2" charset="-122"/>
                <a:sym typeface="+mn-ea"/>
              </a:rPr>
              <a:t># 使用funkSVD</a:t>
            </a:r>
          </a:p>
          <a:p>
            <a:pPr marL="0" indent="0">
              <a:lnSpc>
                <a:spcPct val="150000"/>
              </a:lnSpc>
              <a:buNone/>
            </a:pPr>
            <a:r>
              <a:rPr lang="zh-CN" altLang="en-US" sz="1400" dirty="0">
                <a:ea typeface="宋体" panose="02010600030101010101" pitchFamily="2" charset="-122"/>
                <a:sym typeface="+mn-ea"/>
              </a:rPr>
              <a:t>algo = SVD(biased=False)</a:t>
            </a:r>
          </a:p>
          <a:p>
            <a:pPr marL="0" indent="0">
              <a:lnSpc>
                <a:spcPct val="150000"/>
              </a:lnSpc>
              <a:buNone/>
            </a:pPr>
            <a:r>
              <a:rPr lang="zh-CN" altLang="en-US" sz="1400" dirty="0">
                <a:ea typeface="宋体" panose="02010600030101010101" pitchFamily="2" charset="-122"/>
                <a:sym typeface="+mn-ea"/>
              </a:rPr>
              <a:t># 定义K折交叉验证迭代器，K=3</a:t>
            </a:r>
          </a:p>
          <a:p>
            <a:pPr marL="0" indent="0">
              <a:lnSpc>
                <a:spcPct val="150000"/>
              </a:lnSpc>
              <a:buNone/>
            </a:pPr>
            <a:r>
              <a:rPr lang="zh-CN" altLang="en-US" sz="1400" dirty="0">
                <a:ea typeface="宋体" panose="02010600030101010101" pitchFamily="2" charset="-122"/>
                <a:sym typeface="+mn-ea"/>
              </a:rPr>
              <a:t>kf = KFold(n_splits=3)</a:t>
            </a:r>
          </a:p>
          <a:p>
            <a:pPr marL="0" indent="0">
              <a:lnSpc>
                <a:spcPct val="150000"/>
              </a:lnSpc>
              <a:buNone/>
            </a:pPr>
            <a:r>
              <a:rPr lang="zh-CN" altLang="en-US" sz="1400" dirty="0">
                <a:ea typeface="宋体" panose="02010600030101010101" pitchFamily="2" charset="-122"/>
                <a:sym typeface="+mn-ea"/>
              </a:rPr>
              <a:t>for trainset, testset in kf.split(data):</a:t>
            </a:r>
          </a:p>
          <a:p>
            <a:pPr marL="0" indent="0">
              <a:lnSpc>
                <a:spcPct val="150000"/>
              </a:lnSpc>
              <a:buNone/>
            </a:pPr>
            <a:r>
              <a:rPr lang="zh-CN" altLang="en-US" sz="1400" dirty="0">
                <a:ea typeface="宋体" panose="02010600030101010101" pitchFamily="2" charset="-122"/>
                <a:sym typeface="+mn-ea"/>
              </a:rPr>
              <a:t>    algo.fit(trainset)</a:t>
            </a:r>
          </a:p>
          <a:p>
            <a:pPr marL="0" indent="0">
              <a:lnSpc>
                <a:spcPct val="150000"/>
              </a:lnSpc>
              <a:buNone/>
            </a:pPr>
            <a:r>
              <a:rPr lang="zh-CN" altLang="en-US" sz="1400" dirty="0">
                <a:ea typeface="宋体" panose="02010600030101010101" pitchFamily="2" charset="-122"/>
                <a:sym typeface="+mn-ea"/>
              </a:rPr>
              <a:t>    predictions = algo.test(testset)</a:t>
            </a:r>
          </a:p>
          <a:p>
            <a:pPr marL="0" indent="0">
              <a:lnSpc>
                <a:spcPct val="150000"/>
              </a:lnSpc>
              <a:buNone/>
            </a:pPr>
            <a:r>
              <a:rPr lang="zh-CN" altLang="en-US" sz="1400" dirty="0">
                <a:ea typeface="宋体" panose="02010600030101010101" pitchFamily="2" charset="-122"/>
                <a:sym typeface="+mn-ea"/>
              </a:rPr>
              <a:t>    accuracy.rmse(predictions, verbose=True)</a:t>
            </a:r>
          </a:p>
          <a:p>
            <a:pPr marL="0" indent="0">
              <a:lnSpc>
                <a:spcPct val="150000"/>
              </a:lnSpc>
              <a:buNone/>
            </a:pPr>
            <a:r>
              <a:rPr lang="zh-CN" altLang="en-US" sz="1400" dirty="0">
                <a:ea typeface="宋体" panose="02010600030101010101" pitchFamily="2" charset="-122"/>
                <a:sym typeface="+mn-ea"/>
              </a:rPr>
              <a:t>uid = str(196)</a:t>
            </a:r>
          </a:p>
          <a:p>
            <a:pPr marL="0" indent="0">
              <a:lnSpc>
                <a:spcPct val="150000"/>
              </a:lnSpc>
              <a:buNone/>
            </a:pPr>
            <a:r>
              <a:rPr lang="zh-CN" altLang="en-US" sz="1400" dirty="0">
                <a:ea typeface="宋体" panose="02010600030101010101" pitchFamily="2" charset="-122"/>
                <a:sym typeface="+mn-ea"/>
              </a:rPr>
              <a:t>iid = str(302)</a:t>
            </a:r>
          </a:p>
          <a:p>
            <a:pPr marL="0" indent="0">
              <a:lnSpc>
                <a:spcPct val="150000"/>
              </a:lnSpc>
              <a:buNone/>
            </a:pPr>
            <a:r>
              <a:rPr lang="zh-CN" altLang="en-US" sz="1400" dirty="0">
                <a:ea typeface="宋体" panose="02010600030101010101" pitchFamily="2" charset="-122"/>
                <a:sym typeface="+mn-ea"/>
              </a:rPr>
              <a:t># 输出uid对iid的预测结果</a:t>
            </a:r>
          </a:p>
          <a:p>
            <a:pPr marL="0" indent="0">
              <a:lnSpc>
                <a:spcPct val="150000"/>
              </a:lnSpc>
              <a:buNone/>
            </a:pPr>
            <a:r>
              <a:rPr lang="zh-CN" altLang="en-US" sz="1400" dirty="0">
                <a:ea typeface="宋体" panose="02010600030101010101" pitchFamily="2" charset="-122"/>
                <a:sym typeface="+mn-ea"/>
              </a:rPr>
              <a:t>pred = algo.predict(uid, iid, r_ui=4, verbose=True)</a:t>
            </a:r>
          </a:p>
          <a:p>
            <a:pPr marL="0" indent="0">
              <a:lnSpc>
                <a:spcPct val="150000"/>
              </a:lnSpc>
              <a:buNone/>
            </a:pPr>
            <a:endParaRPr lang="zh-CN" altLang="en-US" sz="1400" dirty="0">
              <a:ea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5062855" y="2830195"/>
            <a:ext cx="6667500" cy="952500"/>
          </a:xfrm>
          <a:prstGeom prst="rect">
            <a:avLst/>
          </a:prstGeom>
        </p:spPr>
      </p:pic>
      <p:sp>
        <p:nvSpPr>
          <p:cNvPr id="11" name="下箭头 10"/>
          <p:cNvSpPr/>
          <p:nvPr/>
        </p:nvSpPr>
        <p:spPr>
          <a:xfrm rot="15180000">
            <a:off x="4279265" y="34647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629348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https://colab.research.google.com</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Google</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的</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云端Jupyter编辑器，计算效率高</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存储在Google 云端硬盘，可以共享</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支持GPU</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/TPU</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加速（Tesla K80</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 or Tesla T4</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可以使用Keras、Tensorflow和Pytorch</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Colab最多12个小时环境就会重置</a:t>
            </a:r>
          </a:p>
        </p:txBody>
      </p:sp>
      <p:pic>
        <p:nvPicPr>
          <p:cNvPr id="2" name="图片 1"/>
          <p:cNvPicPr>
            <a:picLocks noChangeAspect="1"/>
          </p:cNvPicPr>
          <p:nvPr/>
        </p:nvPicPr>
        <p:blipFill>
          <a:blip r:embed="rId4"/>
          <a:stretch>
            <a:fillRect/>
          </a:stretch>
        </p:blipFill>
        <p:spPr>
          <a:xfrm>
            <a:off x="8910955" y="4202430"/>
            <a:ext cx="3114040" cy="2401570"/>
          </a:xfrm>
          <a:prstGeom prst="rect">
            <a:avLst/>
          </a:prstGeom>
        </p:spPr>
      </p:pic>
      <p:pic>
        <p:nvPicPr>
          <p:cNvPr id="3" name="图片 2"/>
          <p:cNvPicPr>
            <a:picLocks noChangeAspect="1"/>
          </p:cNvPicPr>
          <p:nvPr/>
        </p:nvPicPr>
        <p:blipFill>
          <a:blip r:embed="rId5"/>
          <a:stretch>
            <a:fillRect/>
          </a:stretch>
        </p:blipFill>
        <p:spPr>
          <a:xfrm>
            <a:off x="6059805" y="1198880"/>
            <a:ext cx="5381625" cy="2762250"/>
          </a:xfrm>
          <a:prstGeom prst="rect">
            <a:avLst/>
          </a:prstGeom>
        </p:spPr>
      </p:pic>
      <p:pic>
        <p:nvPicPr>
          <p:cNvPr id="4" name="图片 3"/>
          <p:cNvPicPr>
            <a:picLocks noChangeAspect="1"/>
          </p:cNvPicPr>
          <p:nvPr/>
        </p:nvPicPr>
        <p:blipFill>
          <a:blip r:embed="rId6"/>
          <a:stretch>
            <a:fillRect/>
          </a:stretch>
        </p:blipFill>
        <p:spPr>
          <a:xfrm>
            <a:off x="5631180" y="4245610"/>
            <a:ext cx="3279775" cy="2315845"/>
          </a:xfrm>
          <a:prstGeom prst="rect">
            <a:avLst/>
          </a:prstGeom>
        </p:spPr>
      </p:pic>
    </p:spTree>
    <p:custDataLst>
      <p:tags r:id="rId1"/>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p>
        </p:txBody>
      </p:sp>
      <p:sp>
        <p:nvSpPr>
          <p:cNvPr id="131" name="Content Placeholder 2"/>
          <p:cNvSpPr txBox="1">
            <a:spLocks noGrp="1"/>
          </p:cNvSpPr>
          <p:nvPr/>
        </p:nvSpPr>
        <p:spPr>
          <a:xfrm>
            <a:off x="779780" y="1699260"/>
            <a:ext cx="10036175" cy="49053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Google  Colab</a:t>
            </a:r>
            <a:r>
              <a:rPr lang="zh-CN" altLang="zh-CN" sz="1800" dirty="0">
                <a:ea typeface="宋体" panose="02010600030101010101" pitchFamily="2" charset="-122"/>
                <a:sym typeface="+mn-ea"/>
              </a:rPr>
              <a:t>使用：</a:t>
            </a:r>
            <a:endParaRPr lang="zh-CN" alt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上传文件到</a:t>
            </a:r>
            <a:r>
              <a:rPr lang="en-US" altLang="zh-CN" sz="1800" dirty="0">
                <a:ea typeface="宋体" panose="02010600030101010101" pitchFamily="2" charset="-122"/>
                <a:sym typeface="+mn-ea"/>
              </a:rPr>
              <a:t>Google</a:t>
            </a:r>
            <a:r>
              <a:rPr lang="zh-CN" altLang="en-US" sz="1800" dirty="0">
                <a:ea typeface="宋体" panose="02010600030101010101" pitchFamily="2" charset="-122"/>
                <a:sym typeface="+mn-ea"/>
              </a:rPr>
              <a:t>云盘</a:t>
            </a:r>
          </a:p>
          <a:p>
            <a:pPr>
              <a:lnSpc>
                <a:spcPct val="150000"/>
              </a:lnSpc>
            </a:pPr>
            <a:r>
              <a:rPr lang="zh-CN" altLang="en-US" sz="1800" dirty="0">
                <a:ea typeface="宋体" panose="02010600030101010101" pitchFamily="2" charset="-122"/>
                <a:sym typeface="+mn-ea"/>
              </a:rPr>
              <a:t>挂在</a:t>
            </a:r>
            <a:r>
              <a:rPr lang="en-US" altLang="zh-CN" sz="1800" dirty="0">
                <a:ea typeface="宋体" panose="02010600030101010101" pitchFamily="2" charset="-122"/>
                <a:sym typeface="+mn-ea"/>
              </a:rPr>
              <a:t>Google</a:t>
            </a:r>
            <a:r>
              <a:rPr lang="zh-CN" altLang="en-US" sz="1800" dirty="0">
                <a:ea typeface="宋体" panose="02010600030101010101" pitchFamily="2" charset="-122"/>
                <a:sym typeface="+mn-ea"/>
              </a:rPr>
              <a:t>云硬盘</a:t>
            </a:r>
          </a:p>
          <a:p>
            <a:pPr marL="0" indent="0">
              <a:lnSpc>
                <a:spcPct val="150000"/>
              </a:lnSpc>
              <a:buNone/>
            </a:pPr>
            <a:r>
              <a:rPr lang="zh-CN" altLang="en-US" sz="1800" dirty="0">
                <a:ea typeface="宋体" panose="02010600030101010101" pitchFamily="2" charset="-122"/>
                <a:sym typeface="+mn-ea"/>
              </a:rPr>
              <a:t>from google.colab import drive</a:t>
            </a:r>
          </a:p>
          <a:p>
            <a:pPr marL="0" indent="0">
              <a:lnSpc>
                <a:spcPct val="150000"/>
              </a:lnSpc>
              <a:buNone/>
            </a:pPr>
            <a:r>
              <a:rPr lang="zh-CN" altLang="en-US" sz="1800" dirty="0">
                <a:ea typeface="宋体" panose="02010600030101010101" pitchFamily="2" charset="-122"/>
                <a:sym typeface="+mn-ea"/>
              </a:rPr>
              <a:t>drive.mount('/content/drive')</a:t>
            </a:r>
          </a:p>
          <a:p>
            <a:pPr>
              <a:lnSpc>
                <a:spcPct val="150000"/>
              </a:lnSpc>
            </a:pPr>
            <a:r>
              <a:rPr lang="zh-CN" altLang="en-US" sz="1800" dirty="0">
                <a:ea typeface="宋体" panose="02010600030101010101" pitchFamily="2" charset="-122"/>
                <a:sym typeface="+mn-ea"/>
              </a:rPr>
              <a:t>更改运行目录</a:t>
            </a:r>
          </a:p>
          <a:p>
            <a:pPr marL="0" indent="0">
              <a:lnSpc>
                <a:spcPct val="150000"/>
              </a:lnSpc>
              <a:buNone/>
            </a:pPr>
            <a:r>
              <a:rPr lang="zh-CN" altLang="en-US" sz="1800" dirty="0">
                <a:ea typeface="宋体" panose="02010600030101010101" pitchFamily="2" charset="-122"/>
                <a:sym typeface="+mn-ea"/>
              </a:rPr>
              <a:t>import os</a:t>
            </a:r>
          </a:p>
          <a:p>
            <a:pPr marL="0" indent="0">
              <a:lnSpc>
                <a:spcPct val="150000"/>
              </a:lnSpc>
              <a:buNone/>
            </a:pPr>
            <a:r>
              <a:rPr lang="zh-CN" altLang="en-US" sz="1800" dirty="0">
                <a:ea typeface="宋体" panose="02010600030101010101" pitchFamily="2" charset="-122"/>
                <a:sym typeface="+mn-ea"/>
              </a:rPr>
              <a:t>os.chdir("/content/drive/My Drive/Colab Notebooks/")</a:t>
            </a:r>
          </a:p>
          <a:p>
            <a:pPr>
              <a:lnSpc>
                <a:spcPct val="150000"/>
              </a:lnSpc>
            </a:pPr>
            <a:r>
              <a:rPr lang="zh-CN" altLang="en-US" sz="1800" dirty="0">
                <a:ea typeface="宋体" panose="02010600030101010101" pitchFamily="2" charset="-122"/>
                <a:sym typeface="+mn-ea"/>
              </a:rPr>
              <a:t>可以选择</a:t>
            </a:r>
            <a:r>
              <a:rPr lang="en-US" altLang="zh-CN" sz="1800" dirty="0">
                <a:ea typeface="宋体" panose="02010600030101010101" pitchFamily="2" charset="-122"/>
                <a:sym typeface="+mn-ea"/>
              </a:rPr>
              <a:t>GPU</a:t>
            </a:r>
            <a:r>
              <a:rPr lang="zh-CN" altLang="en-US" sz="1800" dirty="0">
                <a:ea typeface="宋体" panose="02010600030101010101" pitchFamily="2" charset="-122"/>
                <a:sym typeface="+mn-ea"/>
              </a:rPr>
              <a:t>或</a:t>
            </a:r>
            <a:r>
              <a:rPr lang="en-US" altLang="zh-CN" sz="1800" dirty="0">
                <a:ea typeface="宋体" panose="02010600030101010101" pitchFamily="2" charset="-122"/>
                <a:sym typeface="+mn-ea"/>
              </a:rPr>
              <a:t>TPU</a:t>
            </a:r>
            <a:r>
              <a:rPr lang="zh-CN" altLang="en-US" sz="1800" dirty="0">
                <a:ea typeface="宋体" panose="02010600030101010101" pitchFamily="2" charset="-122"/>
                <a:sym typeface="+mn-ea"/>
              </a:rPr>
              <a:t>进行加速</a:t>
            </a:r>
          </a:p>
        </p:txBody>
      </p:sp>
      <p:pic>
        <p:nvPicPr>
          <p:cNvPr id="2" name="图片 1"/>
          <p:cNvPicPr>
            <a:picLocks noChangeAspect="1"/>
          </p:cNvPicPr>
          <p:nvPr/>
        </p:nvPicPr>
        <p:blipFill>
          <a:blip r:embed="rId2"/>
          <a:stretch>
            <a:fillRect/>
          </a:stretch>
        </p:blipFill>
        <p:spPr>
          <a:xfrm>
            <a:off x="5509895" y="3556635"/>
            <a:ext cx="3743325" cy="3048000"/>
          </a:xfrm>
          <a:prstGeom prst="rect">
            <a:avLst/>
          </a:prstGeom>
        </p:spPr>
      </p:pic>
      <p:pic>
        <p:nvPicPr>
          <p:cNvPr id="3" name="图片 2"/>
          <p:cNvPicPr>
            <a:picLocks noChangeAspect="1"/>
          </p:cNvPicPr>
          <p:nvPr/>
        </p:nvPicPr>
        <p:blipFill>
          <a:blip r:embed="rId3"/>
          <a:stretch>
            <a:fillRect/>
          </a:stretch>
        </p:blipFill>
        <p:spPr>
          <a:xfrm>
            <a:off x="5509895" y="1250315"/>
            <a:ext cx="5656580" cy="2390775"/>
          </a:xfrm>
          <a:prstGeom prst="rect">
            <a:avLst/>
          </a:prstGeom>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zh-CN" dirty="0">
              <a:ea typeface="宋体" panose="02010600030101010101" pitchFamily="2" charset="-122"/>
            </a:endParaRPr>
          </a:p>
        </p:txBody>
      </p:sp>
      <p:sp>
        <p:nvSpPr>
          <p:cNvPr id="11" name="下箭头 10"/>
          <p:cNvSpPr/>
          <p:nvPr/>
        </p:nvSpPr>
        <p:spPr>
          <a:xfrm rot="15180000">
            <a:off x="4279265" y="34647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2"/>
          <a:stretch>
            <a:fillRect/>
          </a:stretch>
        </p:blipFill>
        <p:spPr>
          <a:xfrm>
            <a:off x="215900" y="1265555"/>
            <a:ext cx="5762625" cy="5467350"/>
          </a:xfrm>
          <a:prstGeom prst="rect">
            <a:avLst/>
          </a:prstGeom>
        </p:spPr>
      </p:pic>
      <p:pic>
        <p:nvPicPr>
          <p:cNvPr id="6" name="图片 5"/>
          <p:cNvPicPr>
            <a:picLocks noChangeAspect="1"/>
          </p:cNvPicPr>
          <p:nvPr/>
        </p:nvPicPr>
        <p:blipFill>
          <a:blip r:embed="rId3"/>
          <a:stretch>
            <a:fillRect/>
          </a:stretch>
        </p:blipFill>
        <p:spPr>
          <a:xfrm>
            <a:off x="6036945" y="2585085"/>
            <a:ext cx="5924550" cy="1057275"/>
          </a:xfrm>
          <a:prstGeom prst="rect">
            <a:avLst/>
          </a:prstGeom>
        </p:spPr>
      </p:pic>
      <p:sp>
        <p:nvSpPr>
          <p:cNvPr id="131" name="Content Placeholder 2"/>
          <p:cNvSpPr txBox="1">
            <a:spLocks noGrp="1"/>
          </p:cNvSpPr>
          <p:nvPr/>
        </p:nvSpPr>
        <p:spPr>
          <a:xfrm>
            <a:off x="6036945" y="2094865"/>
            <a:ext cx="1839595" cy="4711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zh-CN" dirty="0">
              <a:ea typeface="宋体" panose="02010600030101010101" pitchFamily="2" charset="-122"/>
            </a:endParaRPr>
          </a:p>
        </p:txBody>
      </p:sp>
      <p:sp>
        <p:nvSpPr>
          <p:cNvPr id="11" name="下箭头 10"/>
          <p:cNvSpPr/>
          <p:nvPr/>
        </p:nvSpPr>
        <p:spPr>
          <a:xfrm rot="15180000">
            <a:off x="4279265" y="34647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31" name="Content Placeholder 2"/>
          <p:cNvSpPr txBox="1">
            <a:spLocks noGrp="1"/>
          </p:cNvSpPr>
          <p:nvPr/>
        </p:nvSpPr>
        <p:spPr>
          <a:xfrm>
            <a:off x="779780" y="1149985"/>
            <a:ext cx="4383405" cy="57308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200" dirty="0">
                <a:ea typeface="宋体" panose="02010600030101010101" pitchFamily="2" charset="-122"/>
                <a:sym typeface="+mn-ea"/>
              </a:rPr>
              <a:t># 创建序贯模型</a:t>
            </a:r>
          </a:p>
          <a:p>
            <a:pPr marL="0" indent="0">
              <a:lnSpc>
                <a:spcPct val="150000"/>
              </a:lnSpc>
              <a:buNone/>
            </a:pPr>
            <a:r>
              <a:rPr lang="zh-CN" altLang="en-US" sz="1200" dirty="0">
                <a:ea typeface="宋体" panose="02010600030101010101" pitchFamily="2" charset="-122"/>
                <a:sym typeface="+mn-ea"/>
              </a:rPr>
              <a:t>model = Sequential()</a:t>
            </a:r>
          </a:p>
          <a:p>
            <a:pPr marL="0" indent="0">
              <a:lnSpc>
                <a:spcPct val="150000"/>
              </a:lnSpc>
              <a:buNone/>
            </a:pPr>
            <a:r>
              <a:rPr lang="zh-CN" altLang="en-US" sz="1200" dirty="0">
                <a:ea typeface="宋体" panose="02010600030101010101" pitchFamily="2" charset="-122"/>
                <a:sym typeface="+mn-ea"/>
              </a:rPr>
              <a:t># 第一层卷积层：6个卷积核，大小为5∗5, relu激活函数</a:t>
            </a:r>
          </a:p>
          <a:p>
            <a:pPr marL="0" indent="0">
              <a:lnSpc>
                <a:spcPct val="150000"/>
              </a:lnSpc>
              <a:buNone/>
            </a:pPr>
            <a:r>
              <a:rPr lang="zh-CN" altLang="en-US" sz="1200" dirty="0">
                <a:ea typeface="宋体" panose="02010600030101010101" pitchFamily="2" charset="-122"/>
                <a:sym typeface="+mn-ea"/>
              </a:rPr>
              <a:t>model.add(Conv2D(6, kernel_size=(5, 5), activation='relu', input_shape=(28, 28, 1)))</a:t>
            </a:r>
          </a:p>
          <a:p>
            <a:pPr marL="0" indent="0">
              <a:lnSpc>
                <a:spcPct val="150000"/>
              </a:lnSpc>
              <a:buNone/>
            </a:pPr>
            <a:r>
              <a:rPr lang="zh-CN" altLang="en-US" sz="1200" dirty="0">
                <a:ea typeface="宋体" panose="02010600030101010101" pitchFamily="2" charset="-122"/>
                <a:sym typeface="+mn-ea"/>
              </a:rPr>
              <a:t># 第二层池化层：最大池化</a:t>
            </a:r>
          </a:p>
          <a:p>
            <a:pPr marL="0" indent="0">
              <a:lnSpc>
                <a:spcPct val="150000"/>
              </a:lnSpc>
              <a:buNone/>
            </a:pPr>
            <a:r>
              <a:rPr lang="zh-CN" altLang="en-US" sz="1200" dirty="0">
                <a:ea typeface="宋体" panose="02010600030101010101" pitchFamily="2" charset="-122"/>
                <a:sym typeface="+mn-ea"/>
              </a:rPr>
              <a:t>model.add(MaxPooling2D(pool_size=(2, 2)))</a:t>
            </a:r>
          </a:p>
          <a:p>
            <a:pPr marL="0" indent="0">
              <a:lnSpc>
                <a:spcPct val="150000"/>
              </a:lnSpc>
              <a:buNone/>
            </a:pPr>
            <a:r>
              <a:rPr lang="en-US" altLang="zh-CN" sz="1200" dirty="0">
                <a:ea typeface="宋体" panose="02010600030101010101" pitchFamily="2" charset="-122"/>
                <a:sym typeface="+mn-ea"/>
              </a:rPr>
              <a:t>……</a:t>
            </a:r>
          </a:p>
          <a:p>
            <a:pPr marL="0" indent="0">
              <a:lnSpc>
                <a:spcPct val="150000"/>
              </a:lnSpc>
              <a:buNone/>
            </a:pPr>
            <a:r>
              <a:rPr lang="zh-CN" altLang="en-US" sz="1200" dirty="0">
                <a:ea typeface="宋体" panose="02010600030101010101" pitchFamily="2" charset="-122"/>
                <a:sym typeface="+mn-ea"/>
              </a:rPr>
              <a:t># 传入训练数据进行训练</a:t>
            </a:r>
          </a:p>
          <a:p>
            <a:pPr marL="0" indent="0">
              <a:lnSpc>
                <a:spcPct val="150000"/>
              </a:lnSpc>
              <a:buNone/>
            </a:pPr>
            <a:r>
              <a:rPr lang="zh-CN" altLang="en-US" sz="1200" dirty="0">
                <a:ea typeface="宋体" panose="02010600030101010101" pitchFamily="2" charset="-122"/>
                <a:sym typeface="+mn-ea"/>
              </a:rPr>
              <a:t>model.fit(train_x, train_y, batch_size=128, epochs=2, verbose=1, validation_data=(test_x, test_y))</a:t>
            </a:r>
          </a:p>
          <a:p>
            <a:pPr marL="0" indent="0">
              <a:lnSpc>
                <a:spcPct val="150000"/>
              </a:lnSpc>
              <a:buNone/>
            </a:pPr>
            <a:r>
              <a:rPr lang="zh-CN" altLang="en-US" sz="1200" dirty="0">
                <a:ea typeface="宋体" panose="02010600030101010101" pitchFamily="2" charset="-122"/>
                <a:sym typeface="+mn-ea"/>
              </a:rPr>
              <a:t># 对结果进行评估</a:t>
            </a:r>
          </a:p>
          <a:p>
            <a:pPr marL="0" indent="0">
              <a:lnSpc>
                <a:spcPct val="150000"/>
              </a:lnSpc>
              <a:buNone/>
            </a:pPr>
            <a:r>
              <a:rPr lang="zh-CN" altLang="en-US" sz="1200" dirty="0">
                <a:ea typeface="宋体" panose="02010600030101010101" pitchFamily="2" charset="-122"/>
                <a:sym typeface="+mn-ea"/>
              </a:rPr>
              <a:t>score = model.evaluate(test_x, test_y)</a:t>
            </a:r>
          </a:p>
          <a:p>
            <a:pPr marL="0" indent="0">
              <a:lnSpc>
                <a:spcPct val="150000"/>
              </a:lnSpc>
              <a:buNone/>
            </a:pPr>
            <a:r>
              <a:rPr lang="zh-CN" altLang="en-US" sz="1200" dirty="0">
                <a:ea typeface="宋体" panose="02010600030101010101" pitchFamily="2" charset="-122"/>
                <a:sym typeface="+mn-ea"/>
              </a:rPr>
              <a:t>print('误差:%0.4lf' %score[0])</a:t>
            </a:r>
          </a:p>
          <a:p>
            <a:pPr marL="0" indent="0">
              <a:lnSpc>
                <a:spcPct val="150000"/>
              </a:lnSpc>
              <a:buNone/>
            </a:pPr>
            <a:r>
              <a:rPr lang="zh-CN" altLang="en-US" sz="1200" dirty="0">
                <a:ea typeface="宋体" panose="02010600030101010101" pitchFamily="2" charset="-122"/>
                <a:sym typeface="+mn-ea"/>
              </a:rPr>
              <a:t>print('准确率:', score[1])</a:t>
            </a:r>
          </a:p>
          <a:p>
            <a:pPr marL="0" indent="0">
              <a:lnSpc>
                <a:spcPct val="150000"/>
              </a:lnSpc>
              <a:buNone/>
            </a:pPr>
            <a:endParaRPr lang="zh-CN" altLang="en-US" sz="1200"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5970270" y="2154555"/>
            <a:ext cx="4695825" cy="2390775"/>
          </a:xfrm>
          <a:prstGeom prst="rect">
            <a:avLst/>
          </a:prstGeom>
        </p:spPr>
      </p:pic>
      <p:sp>
        <p:nvSpPr>
          <p:cNvPr id="4" name="Content Placeholder 2"/>
          <p:cNvSpPr txBox="1">
            <a:spLocks noGrp="1"/>
          </p:cNvSpPr>
          <p:nvPr/>
        </p:nvSpPr>
        <p:spPr>
          <a:xfrm>
            <a:off x="5970270" y="4827270"/>
            <a:ext cx="4856480" cy="421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本地如果没有</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GPU</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，运行时间长</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
        <p:nvSpPr>
          <p:cNvPr id="3" name="Content Placeholder 2"/>
          <p:cNvSpPr txBox="1">
            <a:spLocks noGrp="1"/>
          </p:cNvSpPr>
          <p:nvPr/>
        </p:nvSpPr>
        <p:spPr>
          <a:xfrm>
            <a:off x="5970270" y="1534160"/>
            <a:ext cx="3048635" cy="4711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MNIST</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(Keras)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rPr>
              <a:t>矩阵分解</a:t>
            </a:r>
            <a:endParaRPr lang="en-US" altLang="zh-CN"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fontScale="850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zh-CN" sz="2000" dirty="0">
                <a:latin typeface="宋体" panose="02010600030101010101" pitchFamily="2" charset="-122"/>
                <a:ea typeface="宋体" panose="02010600030101010101" pitchFamily="2" charset="-122"/>
              </a:rPr>
              <a:t>矩阵分解方法</a:t>
            </a:r>
          </a:p>
          <a:p>
            <a:pPr lvl="0">
              <a:lnSpc>
                <a:spcPct val="150000"/>
              </a:lnSpc>
            </a:pPr>
            <a:r>
              <a:rPr lang="zh-CN" altLang="zh-CN" sz="2000" dirty="0">
                <a:latin typeface="宋体" panose="02010600030101010101" pitchFamily="2" charset="-122"/>
                <a:ea typeface="宋体" panose="02010600030101010101" pitchFamily="2" charset="-122"/>
              </a:rPr>
              <a:t>普通矩阵的矩阵分解</a:t>
            </a:r>
          </a:p>
          <a:p>
            <a:pPr lvl="0">
              <a:lnSpc>
                <a:spcPct val="150000"/>
              </a:lnSpc>
            </a:pPr>
            <a:r>
              <a:rPr lang="zh-CN" altLang="zh-CN" sz="2000" dirty="0">
                <a:latin typeface="宋体" panose="02010600030101010101" pitchFamily="2" charset="-122"/>
                <a:ea typeface="宋体" panose="02010600030101010101" pitchFamily="2" charset="-122"/>
              </a:rPr>
              <a:t>对称矩阵的矩阵分解</a:t>
            </a:r>
          </a:p>
          <a:p>
            <a:pPr lvl="0">
              <a:lnSpc>
                <a:spcPct val="150000"/>
              </a:lnSpc>
            </a:pPr>
            <a:r>
              <a:rPr lang="zh-CN" altLang="zh-CN" sz="2000" dirty="0">
                <a:latin typeface="宋体" panose="02010600030101010101" pitchFamily="2" charset="-122"/>
                <a:ea typeface="宋体" panose="02010600030101010101" pitchFamily="2" charset="-122"/>
              </a:rPr>
              <a:t>奇异值分解SVD</a:t>
            </a:r>
          </a:p>
          <a:p>
            <a:pPr lvl="0">
              <a:lnSpc>
                <a:spcPct val="150000"/>
              </a:lnSpc>
            </a:pPr>
            <a:r>
              <a:rPr lang="zh-CN" altLang="zh-CN" sz="2000" dirty="0">
                <a:latin typeface="宋体" panose="02010600030101010101" pitchFamily="2" charset="-122"/>
                <a:ea typeface="宋体" panose="02010600030101010101" pitchFamily="2" charset="-122"/>
              </a:rPr>
              <a:t>使用SVD进行降维</a:t>
            </a:r>
          </a:p>
          <a:p>
            <a:pPr lvl="0">
              <a:lnSpc>
                <a:spcPct val="150000"/>
              </a:lnSpc>
            </a:pPr>
            <a:r>
              <a:rPr lang="zh-CN" altLang="zh-CN" sz="2000" dirty="0">
                <a:latin typeface="宋体" panose="02010600030101010101" pitchFamily="2" charset="-122"/>
                <a:ea typeface="宋体" panose="02010600030101010101" pitchFamily="2" charset="-122"/>
              </a:rPr>
              <a:t>传统SVD在推荐系统中的应用</a:t>
            </a:r>
          </a:p>
          <a:p>
            <a:pPr lvl="0">
              <a:lnSpc>
                <a:spcPct val="150000"/>
              </a:lnSpc>
            </a:pPr>
            <a:r>
              <a:rPr lang="zh-CN" altLang="zh-CN" sz="2000" dirty="0">
                <a:latin typeface="宋体" panose="02010600030101010101" pitchFamily="2" charset="-122"/>
                <a:ea typeface="宋体" panose="02010600030101010101" pitchFamily="2" charset="-122"/>
              </a:rPr>
              <a:t>SVD算法家族：FunkSVD, BiasSVD, SVD++</a:t>
            </a:r>
          </a:p>
          <a:p>
            <a:pPr lvl="0">
              <a:lnSpc>
                <a:spcPct val="150000"/>
              </a:lnSpc>
            </a:pPr>
            <a:r>
              <a:rPr lang="en-US" altLang="zh-CN" sz="2000" dirty="0">
                <a:latin typeface="宋体" panose="02010600030101010101" pitchFamily="2" charset="-122"/>
                <a:ea typeface="宋体" panose="02010600030101010101" pitchFamily="2" charset="-122"/>
                <a:sym typeface="+mn-ea"/>
              </a:rPr>
              <a:t>Surprise</a:t>
            </a:r>
            <a:r>
              <a:rPr lang="zh-CN" altLang="en-US" sz="2000" dirty="0">
                <a:latin typeface="宋体" panose="02010600030101010101" pitchFamily="2" charset="-122"/>
                <a:ea typeface="宋体" panose="02010600030101010101" pitchFamily="2" charset="-122"/>
                <a:sym typeface="+mn-ea"/>
              </a:rPr>
              <a:t>工具中的</a:t>
            </a:r>
            <a:r>
              <a:rPr lang="en-US" altLang="zh-CN" sz="2000" dirty="0">
                <a:latin typeface="宋体" panose="02010600030101010101" pitchFamily="2" charset="-122"/>
                <a:ea typeface="宋体" panose="02010600030101010101" pitchFamily="2" charset="-122"/>
                <a:sym typeface="+mn-ea"/>
              </a:rPr>
              <a:t>SVD</a:t>
            </a:r>
          </a:p>
          <a:p>
            <a:pPr lvl="0">
              <a:lnSpc>
                <a:spcPct val="150000"/>
              </a:lnSpc>
            </a:pPr>
            <a:r>
              <a:rPr lang="en-US" altLang="zh-CN" sz="2000" dirty="0">
                <a:latin typeface="宋体" panose="02010600030101010101" pitchFamily="2" charset="-122"/>
                <a:ea typeface="宋体" panose="02010600030101010101" pitchFamily="2" charset="-122"/>
                <a:sym typeface="+mn-ea"/>
              </a:rPr>
              <a:t>Google Colab</a:t>
            </a:r>
            <a:r>
              <a:rPr lang="zh-CN" altLang="en-US" sz="2000" dirty="0">
                <a:latin typeface="宋体" panose="02010600030101010101" pitchFamily="2" charset="-122"/>
                <a:ea typeface="宋体" panose="02010600030101010101" pitchFamily="2" charset="-122"/>
                <a:sym typeface="+mn-ea"/>
              </a:rPr>
              <a:t>编辑器</a:t>
            </a:r>
            <a:endParaRPr lang="en-US" altLang="zh-CN" sz="2000" dirty="0">
              <a:latin typeface="宋体" panose="02010600030101010101" pitchFamily="2" charset="-122"/>
              <a:ea typeface="宋体" panose="02010600030101010101" pitchFamily="2" charset="-122"/>
            </a:endParaRPr>
          </a:p>
          <a:p>
            <a:pPr lvl="0">
              <a:lnSpc>
                <a:spcPct val="150000"/>
              </a:lnSpc>
            </a:pPr>
            <a:r>
              <a:rPr lang="zh-CN" altLang="zh-CN" sz="2000" dirty="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MovieLens</a:t>
            </a:r>
            <a:r>
              <a:rPr lang="zh-CN" altLang="zh-CN" sz="2000" dirty="0">
                <a:latin typeface="宋体" panose="02010600030101010101" pitchFamily="2" charset="-122"/>
                <a:ea typeface="宋体" panose="02010600030101010101" pitchFamily="2" charset="-122"/>
              </a:rPr>
              <a:t>进行推荐</a:t>
            </a:r>
          </a:p>
          <a:p>
            <a:pPr lvl="1">
              <a:lnSpc>
                <a:spcPct val="150000"/>
              </a:lnSpc>
              <a:buFont typeface="Wingdings" panose="05000000000000000000" charset="0"/>
              <a:buChar char="ü"/>
            </a:pPr>
            <a:endParaRPr lang="en-US" altLang="zh-CN" sz="2000" dirty="0">
              <a:latin typeface="宋体" panose="02010600030101010101" pitchFamily="2" charset="-122"/>
              <a:ea typeface="宋体" panose="02010600030101010101" pitchFamily="2" charset="-122"/>
            </a:endParaRPr>
          </a:p>
        </p:txBody>
      </p:sp>
      <p:sp>
        <p:nvSpPr>
          <p:cNvPr id="4" name="Title 1"/>
          <p:cNvSpPr txBox="1"/>
          <p:nvPr/>
        </p:nvSpPr>
        <p:spPr>
          <a:xfrm>
            <a:off x="6615546" y="1147762"/>
            <a:ext cx="4980709"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altLang="en-US">
                <a:ea typeface="宋体" panose="02010600030101010101" pitchFamily="2" charset="-122"/>
              </a:rPr>
              <a:t>基于流行度的推荐</a:t>
            </a:r>
          </a:p>
        </p:txBody>
      </p:sp>
      <p:sp>
        <p:nvSpPr>
          <p:cNvPr id="5" name="Content Placeholder 2"/>
          <p:cNvSpPr txBox="1"/>
          <p:nvPr/>
        </p:nvSpPr>
        <p:spPr>
          <a:xfrm>
            <a:off x="6615546" y="2293937"/>
            <a:ext cx="4980709" cy="4351338"/>
          </a:xfrm>
          <a:prstGeom prst="rect">
            <a:avLst/>
          </a:prstGeom>
          <a:ln w="12700">
            <a:miter lim="400000"/>
          </a:ln>
        </p:spPr>
        <p:txBody>
          <a:bodyPr lIns="45719" rIns="45719">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sz="2000" dirty="0">
                <a:latin typeface="宋体" panose="02010600030101010101" pitchFamily="2" charset="-122"/>
                <a:ea typeface="宋体" panose="02010600030101010101" pitchFamily="2" charset="-122"/>
              </a:rPr>
              <a:t>认知流行度</a:t>
            </a:r>
          </a:p>
          <a:p>
            <a:pPr lvl="0">
              <a:lnSpc>
                <a:spcPct val="150000"/>
              </a:lnSpc>
            </a:pPr>
            <a:r>
              <a:rPr lang="zh-CN" sz="2000" dirty="0">
                <a:latin typeface="宋体" panose="02010600030101010101" pitchFamily="2" charset="-122"/>
                <a:ea typeface="宋体" panose="02010600030101010101" pitchFamily="2" charset="-122"/>
              </a:rPr>
              <a:t>MovieLens中的流行度分析</a:t>
            </a:r>
          </a:p>
          <a:p>
            <a:pPr lvl="0">
              <a:lnSpc>
                <a:spcPct val="150000"/>
              </a:lnSpc>
            </a:pPr>
            <a:r>
              <a:rPr lang="zh-CN" sz="2000" dirty="0">
                <a:latin typeface="宋体" panose="02010600030101010101" pitchFamily="2" charset="-122"/>
                <a:ea typeface="宋体" panose="02010600030101010101" pitchFamily="2" charset="-122"/>
              </a:rPr>
              <a:t>基于流行度的推荐（冷启动，个性化推荐）</a:t>
            </a:r>
          </a:p>
          <a:p>
            <a:pPr lvl="0">
              <a:lnSpc>
                <a:spcPct val="150000"/>
              </a:lnSpc>
            </a:pPr>
            <a:r>
              <a:rPr lang="zh-CN" sz="2000" dirty="0">
                <a:latin typeface="宋体" panose="02010600030101010101" pitchFamily="2" charset="-122"/>
                <a:ea typeface="宋体" panose="02010600030101010101" pitchFamily="2" charset="-122"/>
              </a:rPr>
              <a:t>如何使用流行度这个指标</a:t>
            </a:r>
          </a:p>
          <a:p>
            <a:pPr lvl="0">
              <a:lnSpc>
                <a:spcPct val="150000"/>
              </a:lnSpc>
            </a:pPr>
            <a:r>
              <a:rPr lang="zh-CN" sz="2000" dirty="0">
                <a:latin typeface="宋体" panose="02010600030101010101" pitchFamily="2" charset="-122"/>
                <a:ea typeface="宋体" panose="02010600030101010101" pitchFamily="2" charset="-122"/>
              </a:rPr>
              <a:t>简单有效</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个性复杂</a:t>
            </a:r>
            <a:endParaRPr lang="zh-CN" sz="2000" dirty="0">
              <a:latin typeface="宋体" panose="02010600030101010101" pitchFamily="2" charset="-122"/>
              <a:ea typeface="宋体" panose="02010600030101010101" pitchFamily="2" charset="-122"/>
            </a:endParaRPr>
          </a:p>
          <a:p>
            <a:pPr lvl="0">
              <a:lnSpc>
                <a:spcPct val="150000"/>
              </a:lnSpc>
            </a:pPr>
            <a:r>
              <a:rPr lang="zh-CN" sz="2000" dirty="0">
                <a:latin typeface="宋体" panose="02010600030101010101" pitchFamily="2" charset="-122"/>
                <a:ea typeface="宋体" panose="02010600030101010101" pitchFamily="2" charset="-122"/>
              </a:rPr>
              <a:t>推荐系统的架构</a:t>
            </a:r>
          </a:p>
          <a:p>
            <a:pPr lvl="0">
              <a:lnSpc>
                <a:spcPct val="150000"/>
              </a:lnSpc>
            </a:pPr>
            <a:r>
              <a:rPr lang="zh-CN" altLang="zh-CN" sz="2000" dirty="0">
                <a:latin typeface="宋体" panose="02010600030101010101" pitchFamily="2" charset="-122"/>
                <a:ea typeface="宋体" panose="02010600030101010101" pitchFamily="2" charset="-122"/>
                <a:sym typeface="+mn-ea"/>
              </a:rPr>
              <a:t>如何对</a:t>
            </a:r>
            <a:r>
              <a:rPr lang="en-US" altLang="zh-CN" sz="2000" dirty="0" err="1">
                <a:latin typeface="宋体" panose="02010600030101010101" pitchFamily="2" charset="-122"/>
                <a:ea typeface="宋体" panose="02010600030101010101" pitchFamily="2" charset="-122"/>
                <a:sym typeface="+mn-ea"/>
              </a:rPr>
              <a:t>nCoV</a:t>
            </a:r>
            <a:r>
              <a:rPr lang="zh-CN" altLang="zh-CN" sz="2000" dirty="0">
                <a:latin typeface="宋体" panose="02010600030101010101" pitchFamily="2" charset="-122"/>
                <a:ea typeface="宋体" panose="02010600030101010101" pitchFamily="2" charset="-122"/>
                <a:sym typeface="+mn-ea"/>
              </a:rPr>
              <a:t>数据进行抓取</a:t>
            </a:r>
            <a:r>
              <a:rPr lang="en-US" altLang="zh-CN" sz="2000" dirty="0">
                <a:latin typeface="宋体" panose="02010600030101010101" pitchFamily="2" charset="-122"/>
                <a:ea typeface="宋体" panose="02010600030101010101" pitchFamily="2" charset="-122"/>
                <a:sym typeface="+mn-ea"/>
              </a:rPr>
              <a:t>&amp;</a:t>
            </a:r>
            <a:r>
              <a:rPr lang="zh-CN" altLang="en-US" sz="2000" dirty="0">
                <a:latin typeface="宋体" panose="02010600030101010101" pitchFamily="2" charset="-122"/>
                <a:ea typeface="宋体" panose="02010600030101010101" pitchFamily="2" charset="-122"/>
                <a:sym typeface="+mn-ea"/>
              </a:rPr>
              <a:t>可视化</a:t>
            </a:r>
            <a:endParaRPr sz="2000" dirty="0">
              <a:latin typeface="宋体" panose="02010600030101010101" pitchFamily="2" charset="-122"/>
              <a:ea typeface="宋体" panose="02010600030101010101" pitchFamily="2" charset="-122"/>
            </a:endParaRPr>
          </a:p>
        </p:txBody>
      </p:sp>
    </p:spTree>
    <p:custDataLst>
      <p:tags r:id="rId1"/>
    </p:custData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zh-CN" dirty="0">
              <a:ea typeface="宋体" panose="02010600030101010101" pitchFamily="2" charset="-122"/>
            </a:endParaRPr>
          </a:p>
        </p:txBody>
      </p:sp>
      <p:sp>
        <p:nvSpPr>
          <p:cNvPr id="11" name="下箭头 10"/>
          <p:cNvSpPr/>
          <p:nvPr/>
        </p:nvSpPr>
        <p:spPr>
          <a:xfrm rot="15180000">
            <a:off x="4279265" y="34647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31" name="Content Placeholder 2"/>
          <p:cNvSpPr txBox="1">
            <a:spLocks noGrp="1"/>
          </p:cNvSpPr>
          <p:nvPr/>
        </p:nvSpPr>
        <p:spPr>
          <a:xfrm>
            <a:off x="779780" y="1197610"/>
            <a:ext cx="4383405" cy="57308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200" dirty="0">
                <a:ea typeface="宋体" panose="02010600030101010101" pitchFamily="2" charset="-122"/>
                <a:sym typeface="+mn-ea"/>
              </a:rPr>
              <a:t>import tensorflow as tf</a:t>
            </a:r>
          </a:p>
          <a:p>
            <a:pPr marL="0" indent="0">
              <a:lnSpc>
                <a:spcPct val="150000"/>
              </a:lnSpc>
              <a:buNone/>
            </a:pPr>
            <a:r>
              <a:rPr lang="zh-CN" altLang="en-US" sz="1200" dirty="0">
                <a:ea typeface="宋体" panose="02010600030101010101" pitchFamily="2" charset="-122"/>
                <a:sym typeface="+mn-ea"/>
              </a:rPr>
              <a:t>import tensorflow.keras as keras</a:t>
            </a:r>
          </a:p>
          <a:p>
            <a:pPr marL="0" indent="0">
              <a:lnSpc>
                <a:spcPct val="150000"/>
              </a:lnSpc>
              <a:buNone/>
            </a:pPr>
            <a:r>
              <a:rPr lang="zh-CN" altLang="en-US" sz="1200" dirty="0">
                <a:ea typeface="宋体" panose="02010600030101010101" pitchFamily="2" charset="-122"/>
                <a:sym typeface="+mn-ea"/>
              </a:rPr>
              <a:t>from tensorflow.keras.datasets import mnist</a:t>
            </a:r>
          </a:p>
          <a:p>
            <a:pPr marL="0" indent="0">
              <a:lnSpc>
                <a:spcPct val="150000"/>
              </a:lnSpc>
              <a:buNone/>
            </a:pPr>
            <a:r>
              <a:rPr lang="zh-CN" altLang="en-US" sz="1200" dirty="0">
                <a:ea typeface="宋体" panose="02010600030101010101" pitchFamily="2" charset="-122"/>
                <a:sym typeface="+mn-ea"/>
              </a:rPr>
              <a:t>from tensorflow.keras.layers import Conv2D, MaxPooling2D</a:t>
            </a:r>
          </a:p>
          <a:p>
            <a:pPr marL="0" indent="0">
              <a:lnSpc>
                <a:spcPct val="150000"/>
              </a:lnSpc>
              <a:buNone/>
            </a:pPr>
            <a:r>
              <a:rPr lang="zh-CN" altLang="en-US" sz="1200" dirty="0">
                <a:ea typeface="宋体" panose="02010600030101010101" pitchFamily="2" charset="-122"/>
                <a:sym typeface="+mn-ea"/>
              </a:rPr>
              <a:t>from tensorflow.keras.layers import Dense, Flatten</a:t>
            </a:r>
          </a:p>
          <a:p>
            <a:pPr marL="0" indent="0">
              <a:lnSpc>
                <a:spcPct val="150000"/>
              </a:lnSpc>
              <a:buNone/>
            </a:pPr>
            <a:r>
              <a:rPr lang="zh-CN" altLang="en-US" sz="1200" dirty="0">
                <a:ea typeface="宋体" panose="02010600030101010101" pitchFamily="2" charset="-122"/>
                <a:sym typeface="+mn-ea"/>
              </a:rPr>
              <a:t>from tensorflow.keras.models import Sequential</a:t>
            </a:r>
          </a:p>
          <a:p>
            <a:pPr marL="0" indent="0">
              <a:lnSpc>
                <a:spcPct val="150000"/>
              </a:lnSpc>
              <a:buNone/>
            </a:pPr>
            <a:r>
              <a:rPr lang="en-US" altLang="zh-CN" sz="1200" dirty="0">
                <a:ea typeface="宋体" panose="02010600030101010101" pitchFamily="2" charset="-122"/>
                <a:sym typeface="+mn-ea"/>
              </a:rPr>
              <a:t>……</a:t>
            </a:r>
          </a:p>
          <a:p>
            <a:pPr marL="0" indent="0">
              <a:lnSpc>
                <a:spcPct val="150000"/>
              </a:lnSpc>
              <a:buNone/>
            </a:pPr>
            <a:r>
              <a:rPr lang="zh-CN" altLang="en-US" sz="1200" dirty="0">
                <a:ea typeface="宋体" panose="02010600030101010101" pitchFamily="2" charset="-122"/>
                <a:sym typeface="+mn-ea"/>
              </a:rPr>
              <a:t># 传入训练数据进行训练</a:t>
            </a:r>
          </a:p>
          <a:p>
            <a:pPr marL="0" indent="0">
              <a:lnSpc>
                <a:spcPct val="150000"/>
              </a:lnSpc>
              <a:buNone/>
            </a:pPr>
            <a:r>
              <a:rPr lang="zh-CN" altLang="en-US" sz="1200" dirty="0">
                <a:ea typeface="宋体" panose="02010600030101010101" pitchFamily="2" charset="-122"/>
                <a:sym typeface="+mn-ea"/>
              </a:rPr>
              <a:t>model.fit(train_x, train_y, batch_size=128, epochs=2, verbose=1, validation_data=(test_x, test_y))</a:t>
            </a:r>
          </a:p>
          <a:p>
            <a:pPr marL="0" indent="0">
              <a:lnSpc>
                <a:spcPct val="150000"/>
              </a:lnSpc>
              <a:buNone/>
            </a:pPr>
            <a:r>
              <a:rPr lang="zh-CN" altLang="en-US" sz="1200" dirty="0">
                <a:ea typeface="宋体" panose="02010600030101010101" pitchFamily="2" charset="-122"/>
                <a:sym typeface="+mn-ea"/>
              </a:rPr>
              <a:t># 对结果进行评估</a:t>
            </a:r>
          </a:p>
          <a:p>
            <a:pPr marL="0" indent="0">
              <a:lnSpc>
                <a:spcPct val="150000"/>
              </a:lnSpc>
              <a:buNone/>
            </a:pPr>
            <a:r>
              <a:rPr lang="zh-CN" altLang="en-US" sz="1200" dirty="0">
                <a:ea typeface="宋体" panose="02010600030101010101" pitchFamily="2" charset="-122"/>
                <a:sym typeface="+mn-ea"/>
              </a:rPr>
              <a:t>score = model.evaluate(test_x, test_y)</a:t>
            </a:r>
          </a:p>
          <a:p>
            <a:pPr marL="0" indent="0">
              <a:lnSpc>
                <a:spcPct val="150000"/>
              </a:lnSpc>
              <a:buNone/>
            </a:pPr>
            <a:r>
              <a:rPr lang="zh-CN" altLang="en-US" sz="1200" dirty="0">
                <a:ea typeface="宋体" panose="02010600030101010101" pitchFamily="2" charset="-122"/>
                <a:sym typeface="+mn-ea"/>
              </a:rPr>
              <a:t>print('误差:%0.4lf' %score[0])</a:t>
            </a:r>
          </a:p>
          <a:p>
            <a:pPr marL="0" indent="0">
              <a:lnSpc>
                <a:spcPct val="150000"/>
              </a:lnSpc>
              <a:buNone/>
            </a:pPr>
            <a:r>
              <a:rPr lang="zh-CN" altLang="en-US" sz="1200" dirty="0">
                <a:ea typeface="宋体" panose="02010600030101010101" pitchFamily="2" charset="-122"/>
                <a:sym typeface="+mn-ea"/>
              </a:rPr>
              <a:t>print('准确率:', score[1])</a:t>
            </a:r>
          </a:p>
          <a:p>
            <a:pPr marL="0" indent="0">
              <a:lnSpc>
                <a:spcPct val="150000"/>
              </a:lnSpc>
              <a:buNone/>
            </a:pPr>
            <a:endParaRPr lang="zh-CN" altLang="en-US" sz="1200" dirty="0">
              <a:ea typeface="宋体" panose="02010600030101010101" pitchFamily="2" charset="-122"/>
              <a:sym typeface="+mn-ea"/>
            </a:endParaRPr>
          </a:p>
        </p:txBody>
      </p:sp>
      <p:pic>
        <p:nvPicPr>
          <p:cNvPr id="3" name="图片 2"/>
          <p:cNvPicPr>
            <a:picLocks noChangeAspect="1"/>
          </p:cNvPicPr>
          <p:nvPr/>
        </p:nvPicPr>
        <p:blipFill>
          <a:blip r:embed="rId2"/>
          <a:stretch>
            <a:fillRect/>
          </a:stretch>
        </p:blipFill>
        <p:spPr>
          <a:xfrm>
            <a:off x="5622925" y="2402205"/>
            <a:ext cx="5841365" cy="1534795"/>
          </a:xfrm>
          <a:prstGeom prst="rect">
            <a:avLst/>
          </a:prstGeom>
        </p:spPr>
      </p:pic>
      <p:sp>
        <p:nvSpPr>
          <p:cNvPr id="4" name="Content Placeholder 2"/>
          <p:cNvSpPr txBox="1">
            <a:spLocks noGrp="1"/>
          </p:cNvSpPr>
          <p:nvPr/>
        </p:nvSpPr>
        <p:spPr>
          <a:xfrm>
            <a:off x="6009640" y="4296410"/>
            <a:ext cx="4856480" cy="421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使用</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Google GPU</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进行加速，</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用时是原来的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18%</a:t>
            </a:r>
          </a:p>
        </p:txBody>
      </p:sp>
      <p:sp>
        <p:nvSpPr>
          <p:cNvPr id="2" name="Content Placeholder 2"/>
          <p:cNvSpPr txBox="1">
            <a:spLocks noGrp="1"/>
          </p:cNvSpPr>
          <p:nvPr/>
        </p:nvSpPr>
        <p:spPr>
          <a:xfrm>
            <a:off x="5641975" y="1873885"/>
            <a:ext cx="3048635" cy="47117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MNIST</a:t>
            </a: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(Keras)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3060" y="1012190"/>
            <a:ext cx="5826125" cy="58877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200" dirty="0">
                <a:ea typeface="宋体" panose="02010600030101010101" pitchFamily="2" charset="-122"/>
                <a:sym typeface="+mn-ea"/>
              </a:rPr>
              <a:t>from deepctr.models import DeepFM</a:t>
            </a:r>
          </a:p>
          <a:p>
            <a:pPr marL="0" indent="0">
              <a:lnSpc>
                <a:spcPct val="150000"/>
              </a:lnSpc>
              <a:buNone/>
            </a:pPr>
            <a:r>
              <a:rPr lang="zh-CN" altLang="en-US" sz="1200" dirty="0">
                <a:ea typeface="宋体" panose="02010600030101010101" pitchFamily="2" charset="-122"/>
                <a:sym typeface="+mn-ea"/>
              </a:rPr>
              <a:t>from deepctr.inputs import SparseFeat,get_feature_names</a:t>
            </a:r>
          </a:p>
          <a:p>
            <a:pPr marL="0" indent="0">
              <a:lnSpc>
                <a:spcPct val="150000"/>
              </a:lnSpc>
              <a:buNone/>
            </a:pPr>
            <a:r>
              <a:rPr lang="zh-CN" altLang="en-US" sz="1200" dirty="0">
                <a:ea typeface="宋体" panose="02010600030101010101" pitchFamily="2" charset="-122"/>
                <a:sym typeface="+mn-ea"/>
              </a:rPr>
              <a:t>data = pd.read_csv("ratings.csv")</a:t>
            </a:r>
          </a:p>
          <a:p>
            <a:pPr marL="0" indent="0">
              <a:lnSpc>
                <a:spcPct val="150000"/>
              </a:lnSpc>
              <a:buNone/>
            </a:pPr>
            <a:r>
              <a:rPr lang="zh-CN" altLang="en-US" sz="1200" dirty="0">
                <a:ea typeface="宋体" panose="02010600030101010101" pitchFamily="2" charset="-122"/>
                <a:sym typeface="+mn-ea"/>
              </a:rPr>
              <a:t>sparse_features = ["userId", "movieId", 'timestamp']</a:t>
            </a:r>
          </a:p>
          <a:p>
            <a:pPr marL="0" indent="0">
              <a:lnSpc>
                <a:spcPct val="150000"/>
              </a:lnSpc>
              <a:buNone/>
            </a:pPr>
            <a:r>
              <a:rPr lang="zh-CN" altLang="en-US" sz="1200" dirty="0">
                <a:ea typeface="宋体" panose="02010600030101010101" pitchFamily="2" charset="-122"/>
                <a:sym typeface="+mn-ea"/>
              </a:rPr>
              <a:t>target = ['rating']</a:t>
            </a:r>
          </a:p>
          <a:p>
            <a:pPr marL="0" indent="0">
              <a:lnSpc>
                <a:spcPct val="150000"/>
              </a:lnSpc>
              <a:buNone/>
            </a:pPr>
            <a:r>
              <a:rPr lang="zh-CN" altLang="en-US" sz="1200" dirty="0">
                <a:ea typeface="宋体" panose="02010600030101010101" pitchFamily="2" charset="-122"/>
                <a:sym typeface="+mn-ea"/>
              </a:rPr>
              <a:t># 对特征标签进行编码</a:t>
            </a:r>
          </a:p>
          <a:p>
            <a:pPr marL="0" indent="0">
              <a:lnSpc>
                <a:spcPct val="150000"/>
              </a:lnSpc>
              <a:buNone/>
            </a:pPr>
            <a:r>
              <a:rPr lang="zh-CN" altLang="en-US" sz="1200" dirty="0">
                <a:ea typeface="宋体" panose="02010600030101010101" pitchFamily="2" charset="-122"/>
                <a:sym typeface="+mn-ea"/>
              </a:rPr>
              <a:t>for feature in sparse_features:</a:t>
            </a:r>
          </a:p>
          <a:p>
            <a:pPr marL="0" indent="0">
              <a:lnSpc>
                <a:spcPct val="150000"/>
              </a:lnSpc>
              <a:buNone/>
            </a:pPr>
            <a:r>
              <a:rPr lang="zh-CN" altLang="en-US" sz="1200" dirty="0">
                <a:ea typeface="宋体" panose="02010600030101010101" pitchFamily="2" charset="-122"/>
                <a:sym typeface="+mn-ea"/>
              </a:rPr>
              <a:t>    lbe = LabelEncoder()</a:t>
            </a:r>
          </a:p>
          <a:p>
            <a:pPr marL="0" indent="0">
              <a:lnSpc>
                <a:spcPct val="150000"/>
              </a:lnSpc>
              <a:buNone/>
            </a:pPr>
            <a:r>
              <a:rPr lang="zh-CN" altLang="en-US" sz="1200" dirty="0">
                <a:ea typeface="宋体" panose="02010600030101010101" pitchFamily="2" charset="-122"/>
                <a:sym typeface="+mn-ea"/>
              </a:rPr>
              <a:t>    data[feature] = lbe.fit_transform(data[feature])</a:t>
            </a:r>
          </a:p>
          <a:p>
            <a:pPr marL="0" indent="0">
              <a:lnSpc>
                <a:spcPct val="150000"/>
              </a:lnSpc>
              <a:buNone/>
            </a:pPr>
            <a:r>
              <a:rPr lang="zh-CN" altLang="en-US" sz="1200" dirty="0">
                <a:ea typeface="宋体" panose="02010600030101010101" pitchFamily="2" charset="-122"/>
                <a:sym typeface="+mn-ea"/>
              </a:rPr>
              <a:t># 计算每个特征中的 不同特征值的个数</a:t>
            </a:r>
          </a:p>
          <a:p>
            <a:pPr marL="0" indent="0">
              <a:lnSpc>
                <a:spcPct val="150000"/>
              </a:lnSpc>
              <a:buNone/>
            </a:pPr>
            <a:r>
              <a:rPr lang="zh-CN" altLang="en-US" sz="1200" dirty="0">
                <a:ea typeface="宋体" panose="02010600030101010101" pitchFamily="2" charset="-122"/>
                <a:sym typeface="+mn-ea"/>
              </a:rPr>
              <a:t>fixlen_feature_columns = [SparseFeat(feature, data[feature].nunique()) for feature in sparse_features]</a:t>
            </a:r>
          </a:p>
          <a:p>
            <a:pPr marL="0" indent="0">
              <a:lnSpc>
                <a:spcPct val="150000"/>
              </a:lnSpc>
              <a:buNone/>
            </a:pPr>
            <a:r>
              <a:rPr lang="zh-CN" altLang="en-US" sz="1200" dirty="0">
                <a:ea typeface="宋体" panose="02010600030101010101" pitchFamily="2" charset="-122"/>
                <a:sym typeface="+mn-ea"/>
              </a:rPr>
              <a:t>linear_feature_columns = fixlen_feature_columns</a:t>
            </a:r>
          </a:p>
          <a:p>
            <a:pPr marL="0" indent="0">
              <a:lnSpc>
                <a:spcPct val="150000"/>
              </a:lnSpc>
              <a:buNone/>
            </a:pPr>
            <a:r>
              <a:rPr lang="zh-CN" altLang="en-US" sz="1200" dirty="0">
                <a:ea typeface="宋体" panose="02010600030101010101" pitchFamily="2" charset="-122"/>
                <a:sym typeface="+mn-ea"/>
              </a:rPr>
              <a:t>dnn_feature_columns = fixlen_feature_columns</a:t>
            </a:r>
          </a:p>
          <a:p>
            <a:pPr marL="0" indent="0">
              <a:lnSpc>
                <a:spcPct val="150000"/>
              </a:lnSpc>
              <a:buNone/>
            </a:pPr>
            <a:r>
              <a:rPr lang="zh-CN" altLang="en-US" sz="1200" dirty="0">
                <a:ea typeface="宋体" panose="02010600030101010101" pitchFamily="2" charset="-122"/>
                <a:sym typeface="+mn-ea"/>
              </a:rPr>
              <a:t>feature_names = get_feature_names(linear_feature_columns + dnn_feature_columns)</a:t>
            </a:r>
          </a:p>
          <a:p>
            <a:pPr marL="0" indent="0">
              <a:lnSpc>
                <a:spcPct val="150000"/>
              </a:lnSpc>
              <a:buNone/>
            </a:pPr>
            <a:endParaRPr lang="zh-CN" altLang="en-US" sz="1200" dirty="0">
              <a:ea typeface="宋体" panose="02010600030101010101" pitchFamily="2" charset="-122"/>
              <a:sym typeface="+mn-ea"/>
            </a:endParaRPr>
          </a:p>
        </p:txBody>
      </p:sp>
      <p:sp>
        <p:nvSpPr>
          <p:cNvPr id="5" name="文本框 4"/>
          <p:cNvSpPr txBox="1"/>
          <p:nvPr/>
        </p:nvSpPr>
        <p:spPr>
          <a:xfrm>
            <a:off x="5740400" y="1128395"/>
            <a:ext cx="7407275" cy="4244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lang="zh-CN" altLang="en-US" sz="1200" dirty="0">
                <a:ea typeface="宋体" panose="02010600030101010101" pitchFamily="2" charset="-122"/>
                <a:sym typeface="+mn-ea"/>
              </a:rPr>
              <a:t># 将数据集切分成训练集和测试集</a:t>
            </a:r>
          </a:p>
          <a:p>
            <a:pPr marL="0" indent="0">
              <a:lnSpc>
                <a:spcPct val="150000"/>
              </a:lnSpc>
              <a:buNone/>
            </a:pPr>
            <a:r>
              <a:rPr lang="zh-CN" altLang="en-US" sz="1200" dirty="0">
                <a:ea typeface="宋体" panose="02010600030101010101" pitchFamily="2" charset="-122"/>
                <a:sym typeface="+mn-ea"/>
              </a:rPr>
              <a:t>train, test = train_test_split(data, test_size=0.2)</a:t>
            </a:r>
          </a:p>
          <a:p>
            <a:pPr marL="0" indent="0">
              <a:lnSpc>
                <a:spcPct val="150000"/>
              </a:lnSpc>
              <a:buNone/>
            </a:pPr>
            <a:r>
              <a:rPr lang="zh-CN" altLang="en-US" sz="1200" dirty="0">
                <a:ea typeface="宋体" panose="02010600030101010101" pitchFamily="2" charset="-122"/>
                <a:sym typeface="+mn-ea"/>
              </a:rPr>
              <a:t>train_model_input = {name:train[name].values for name in feature_names}</a:t>
            </a:r>
          </a:p>
          <a:p>
            <a:pPr marL="0" indent="0">
              <a:lnSpc>
                <a:spcPct val="150000"/>
              </a:lnSpc>
              <a:buNone/>
            </a:pPr>
            <a:r>
              <a:rPr lang="zh-CN" altLang="en-US" sz="1200" dirty="0">
                <a:ea typeface="宋体" panose="02010600030101010101" pitchFamily="2" charset="-122"/>
                <a:sym typeface="+mn-ea"/>
              </a:rPr>
              <a:t>test_model_input = {name:test[name].values for name in feature_names}</a:t>
            </a:r>
          </a:p>
          <a:p>
            <a:pPr marL="0" indent="0">
              <a:lnSpc>
                <a:spcPct val="150000"/>
              </a:lnSpc>
              <a:buNone/>
            </a:pPr>
            <a:r>
              <a:rPr lang="zh-CN" altLang="en-US" sz="1200" dirty="0">
                <a:ea typeface="宋体" panose="02010600030101010101" pitchFamily="2" charset="-122"/>
                <a:sym typeface="+mn-ea"/>
              </a:rPr>
              <a:t># 使用DeepFM进行训练</a:t>
            </a:r>
          </a:p>
          <a:p>
            <a:pPr marL="0" indent="0">
              <a:lnSpc>
                <a:spcPct val="150000"/>
              </a:lnSpc>
              <a:buNone/>
            </a:pPr>
            <a:r>
              <a:rPr lang="zh-CN" altLang="en-US" sz="1200" dirty="0">
                <a:ea typeface="宋体" panose="02010600030101010101" pitchFamily="2" charset="-122"/>
                <a:sym typeface="+mn-ea"/>
              </a:rPr>
              <a:t>model = DeepFM(linear_feature_columns, dnn_feature_columns, task='regression')</a:t>
            </a:r>
          </a:p>
          <a:p>
            <a:pPr marL="0" indent="0">
              <a:lnSpc>
                <a:spcPct val="150000"/>
              </a:lnSpc>
              <a:buNone/>
            </a:pPr>
            <a:r>
              <a:rPr lang="zh-CN" altLang="en-US" sz="1200" dirty="0">
                <a:ea typeface="宋体" panose="02010600030101010101" pitchFamily="2" charset="-122"/>
                <a:sym typeface="+mn-ea"/>
              </a:rPr>
              <a:t>model.compile("adam", "mse", metrics=['mse'], )</a:t>
            </a:r>
          </a:p>
          <a:p>
            <a:pPr marL="0" indent="0">
              <a:lnSpc>
                <a:spcPct val="150000"/>
              </a:lnSpc>
              <a:buNone/>
            </a:pPr>
            <a:r>
              <a:rPr lang="zh-CN" altLang="en-US" sz="1200" dirty="0">
                <a:ea typeface="宋体" panose="02010600030101010101" pitchFamily="2" charset="-122"/>
                <a:sym typeface="+mn-ea"/>
              </a:rPr>
              <a:t>history = model.fit(train_model_input, train[target].values, batch_size=256, </a:t>
            </a:r>
            <a:r>
              <a:rPr lang="zh-CN" altLang="en-US" sz="1200" dirty="0">
                <a:solidFill>
                  <a:srgbClr val="FF0000"/>
                </a:solidFill>
                <a:ea typeface="宋体" panose="02010600030101010101" pitchFamily="2" charset="-122"/>
                <a:sym typeface="+mn-ea"/>
              </a:rPr>
              <a:t>epochs=1, verbose=True</a:t>
            </a:r>
            <a:r>
              <a:rPr lang="zh-CN" altLang="en-US" sz="1200" dirty="0">
                <a:ea typeface="宋体" panose="02010600030101010101" pitchFamily="2" charset="-122"/>
                <a:sym typeface="+mn-ea"/>
              </a:rPr>
              <a:t>, validation_split=0.2, )</a:t>
            </a:r>
          </a:p>
          <a:p>
            <a:pPr marL="0" indent="0">
              <a:lnSpc>
                <a:spcPct val="150000"/>
              </a:lnSpc>
              <a:buNone/>
            </a:pPr>
            <a:r>
              <a:rPr lang="zh-CN" altLang="en-US" sz="1200" dirty="0">
                <a:ea typeface="宋体" panose="02010600030101010101" pitchFamily="2" charset="-122"/>
                <a:sym typeface="+mn-ea"/>
              </a:rPr>
              <a:t># 使用DeepFM进行预测</a:t>
            </a:r>
          </a:p>
          <a:p>
            <a:pPr marL="0" indent="0">
              <a:lnSpc>
                <a:spcPct val="150000"/>
              </a:lnSpc>
              <a:buNone/>
            </a:pPr>
            <a:r>
              <a:rPr lang="zh-CN" altLang="en-US" sz="1200" dirty="0">
                <a:ea typeface="宋体" panose="02010600030101010101" pitchFamily="2" charset="-122"/>
                <a:sym typeface="+mn-ea"/>
              </a:rPr>
              <a:t>pred_ans = model.predict(test_model_input, batch_size=256)</a:t>
            </a:r>
          </a:p>
          <a:p>
            <a:pPr marL="0" indent="0">
              <a:lnSpc>
                <a:spcPct val="150000"/>
              </a:lnSpc>
              <a:buNone/>
            </a:pPr>
            <a:r>
              <a:rPr lang="zh-CN" altLang="en-US" sz="1200" dirty="0">
                <a:ea typeface="宋体" panose="02010600030101010101" pitchFamily="2" charset="-122"/>
                <a:sym typeface="+mn-ea"/>
              </a:rPr>
              <a:t># 输出RMSE或MSE</a:t>
            </a:r>
          </a:p>
          <a:p>
            <a:pPr marL="0" indent="0">
              <a:lnSpc>
                <a:spcPct val="150000"/>
              </a:lnSpc>
              <a:buNone/>
            </a:pPr>
            <a:r>
              <a:rPr lang="zh-CN" altLang="en-US" sz="1200" dirty="0">
                <a:ea typeface="宋体" panose="02010600030101010101" pitchFamily="2" charset="-122"/>
                <a:sym typeface="+mn-ea"/>
              </a:rPr>
              <a:t>mse = round(mean_squared_error(test[target].values, pred_ans), 4)</a:t>
            </a:r>
          </a:p>
          <a:p>
            <a:pPr marL="0" indent="0">
              <a:lnSpc>
                <a:spcPct val="150000"/>
              </a:lnSpc>
              <a:buNone/>
            </a:pPr>
            <a:r>
              <a:rPr lang="zh-CN" altLang="en-US" sz="1200" dirty="0">
                <a:ea typeface="宋体" panose="02010600030101010101" pitchFamily="2" charset="-122"/>
                <a:sym typeface="+mn-ea"/>
              </a:rPr>
              <a:t>rmse = mse ** 0.5</a:t>
            </a:r>
          </a:p>
          <a:p>
            <a:pPr marL="0" indent="0">
              <a:lnSpc>
                <a:spcPct val="150000"/>
              </a:lnSpc>
              <a:buNone/>
            </a:pPr>
            <a:r>
              <a:rPr lang="zh-CN" altLang="en-US" sz="1200" dirty="0">
                <a:ea typeface="宋体" panose="02010600030101010101" pitchFamily="2" charset="-122"/>
                <a:sym typeface="+mn-ea"/>
              </a:rPr>
              <a:t>print("test RMSE", rmse)</a:t>
            </a:r>
            <a:endPar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下箭头 5"/>
          <p:cNvSpPr/>
          <p:nvPr/>
        </p:nvSpPr>
        <p:spPr>
          <a:xfrm rot="18540000">
            <a:off x="7936865" y="502808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Content Placeholder 2"/>
          <p:cNvSpPr txBox="1">
            <a:spLocks noGrp="1"/>
          </p:cNvSpPr>
          <p:nvPr/>
        </p:nvSpPr>
        <p:spPr>
          <a:xfrm>
            <a:off x="6314440" y="5614035"/>
            <a:ext cx="4856480" cy="421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使用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DeepFM</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对</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MovieLens</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进行评分预测</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6" name="下箭头 5"/>
          <p:cNvSpPr/>
          <p:nvPr/>
        </p:nvSpPr>
        <p:spPr>
          <a:xfrm rot="18540000">
            <a:off x="7936865" y="502808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Content Placeholder 2"/>
          <p:cNvSpPr txBox="1">
            <a:spLocks noGrp="1"/>
          </p:cNvSpPr>
          <p:nvPr/>
        </p:nvSpPr>
        <p:spPr>
          <a:xfrm>
            <a:off x="415925" y="5899785"/>
            <a:ext cx="6232525" cy="421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Google Colab</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是本地运行时间的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1.6%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，效率提升</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60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倍</a:t>
            </a:r>
          </a:p>
        </p:txBody>
      </p:sp>
      <p:pic>
        <p:nvPicPr>
          <p:cNvPr id="4" name="图片 3"/>
          <p:cNvPicPr>
            <a:picLocks noChangeAspect="1"/>
          </p:cNvPicPr>
          <p:nvPr/>
        </p:nvPicPr>
        <p:blipFill>
          <a:blip r:embed="rId2"/>
          <a:stretch>
            <a:fillRect/>
          </a:stretch>
        </p:blipFill>
        <p:spPr>
          <a:xfrm>
            <a:off x="415925" y="1256665"/>
            <a:ext cx="5318125" cy="4187190"/>
          </a:xfrm>
          <a:prstGeom prst="rect">
            <a:avLst/>
          </a:prstGeom>
        </p:spPr>
      </p:pic>
      <p:pic>
        <p:nvPicPr>
          <p:cNvPr id="9" name="图片 8"/>
          <p:cNvPicPr>
            <a:picLocks noChangeAspect="1"/>
          </p:cNvPicPr>
          <p:nvPr/>
        </p:nvPicPr>
        <p:blipFill>
          <a:blip r:embed="rId3"/>
          <a:stretch>
            <a:fillRect/>
          </a:stretch>
        </p:blipFill>
        <p:spPr>
          <a:xfrm>
            <a:off x="6165215" y="1256665"/>
            <a:ext cx="5513705" cy="47504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zh-CN" dirty="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5886450" y="1333500"/>
            <a:ext cx="6372860" cy="4190365"/>
          </a:xfrm>
          <a:prstGeom prst="rect">
            <a:avLst/>
          </a:prstGeom>
        </p:spPr>
      </p:pic>
      <p:sp>
        <p:nvSpPr>
          <p:cNvPr id="6" name="Content Placeholder 2"/>
          <p:cNvSpPr txBox="1">
            <a:spLocks noGrp="1"/>
          </p:cNvSpPr>
          <p:nvPr/>
        </p:nvSpPr>
        <p:spPr>
          <a:xfrm>
            <a:off x="324485" y="1443990"/>
            <a:ext cx="5492115" cy="51308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数据集：</a:t>
            </a:r>
            <a:r>
              <a:rPr lang="en-US" altLang="zh-CN" sz="1600" dirty="0">
                <a:ea typeface="宋体" panose="02010600030101010101" pitchFamily="2" charset="-122"/>
                <a:sym typeface="+mn-ea"/>
              </a:rPr>
              <a:t>MovieLens_Sample</a:t>
            </a:r>
          </a:p>
          <a:p>
            <a:pPr marL="0" indent="0">
              <a:lnSpc>
                <a:spcPct val="150000"/>
              </a:lnSpc>
              <a:buNone/>
            </a:pPr>
            <a:r>
              <a:rPr lang="zh-CN" altLang="en-US" sz="1600" dirty="0">
                <a:ea typeface="宋体" panose="02010600030101010101" pitchFamily="2" charset="-122"/>
                <a:sym typeface="+mn-ea"/>
              </a:rPr>
              <a:t>数据集存在大量离散特征，比如性别，年龄，邮编等</a:t>
            </a:r>
          </a:p>
          <a:p>
            <a:pPr marL="0" indent="0">
              <a:lnSpc>
                <a:spcPct val="150000"/>
              </a:lnSpc>
              <a:buNone/>
            </a:pPr>
            <a:r>
              <a:rPr lang="en-US" altLang="zh-CN" sz="1600" dirty="0">
                <a:ea typeface="宋体" panose="02010600030101010101" pitchFamily="2" charset="-122"/>
                <a:sym typeface="+mn-ea"/>
              </a:rPr>
              <a:t>MF</a:t>
            </a:r>
            <a:r>
              <a:rPr lang="zh-CN" altLang="en-US" sz="1600" dirty="0">
                <a:ea typeface="宋体" panose="02010600030101010101" pitchFamily="2" charset="-122"/>
                <a:sym typeface="+mn-ea"/>
              </a:rPr>
              <a:t>对评分矩阵分解成</a:t>
            </a:r>
            <a:r>
              <a:rPr lang="en-US" altLang="zh-CN" sz="1600" dirty="0">
                <a:ea typeface="宋体" panose="02010600030101010101" pitchFamily="2" charset="-122"/>
                <a:sym typeface="+mn-ea"/>
              </a:rPr>
              <a:t>User</a:t>
            </a:r>
            <a:r>
              <a:rPr lang="zh-CN" altLang="zh-CN" sz="1600" dirty="0">
                <a:ea typeface="宋体" panose="02010600030101010101" pitchFamily="2" charset="-122"/>
                <a:sym typeface="+mn-ea"/>
              </a:rPr>
              <a:t>矩阵和</a:t>
            </a:r>
            <a:r>
              <a:rPr lang="en-US" altLang="zh-CN" sz="1600" dirty="0">
                <a:ea typeface="宋体" panose="02010600030101010101" pitchFamily="2" charset="-122"/>
                <a:sym typeface="+mn-ea"/>
              </a:rPr>
              <a:t>Item</a:t>
            </a:r>
            <a:r>
              <a:rPr lang="zh-CN" altLang="zh-CN" sz="1600" dirty="0">
                <a:ea typeface="宋体" panose="02010600030101010101" pitchFamily="2" charset="-122"/>
                <a:sym typeface="+mn-ea"/>
              </a:rPr>
              <a:t>矩阵，可以处理评分预测问题，无法利用其它特征</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如果我们想要利用各种分类特征，对离散特征进行</a:t>
            </a:r>
            <a:r>
              <a:rPr lang="en-US" altLang="zh-CN" sz="1600" dirty="0">
                <a:ea typeface="宋体" panose="02010600030101010101" pitchFamily="2" charset="-122"/>
                <a:sym typeface="+mn-ea"/>
              </a:rPr>
              <a:t>oneshot</a:t>
            </a:r>
            <a:r>
              <a:rPr lang="zh-CN" altLang="zh-CN" sz="1600" dirty="0">
                <a:ea typeface="宋体" panose="02010600030101010101" pitchFamily="2" charset="-122"/>
                <a:sym typeface="+mn-ea"/>
              </a:rPr>
              <a:t>编码，</a:t>
            </a:r>
            <a:r>
              <a:rPr lang="zh-CN" altLang="en-US" sz="1600" dirty="0">
                <a:ea typeface="宋体" panose="02010600030101010101" pitchFamily="2" charset="-122"/>
                <a:sym typeface="+mn-ea"/>
              </a:rPr>
              <a:t>就会存在矩阵非常稀疏的情况，此时需要采用</a:t>
            </a:r>
            <a:r>
              <a:rPr lang="en-US" altLang="zh-CN" sz="1600" dirty="0">
                <a:ea typeface="宋体" panose="02010600030101010101" pitchFamily="2" charset="-122"/>
                <a:sym typeface="+mn-ea"/>
              </a:rPr>
              <a:t>FM</a:t>
            </a:r>
          </a:p>
          <a:p>
            <a:pPr marL="0" indent="0">
              <a:lnSpc>
                <a:spcPct val="150000"/>
              </a:lnSpc>
              <a:buNone/>
            </a:pPr>
            <a:r>
              <a:rPr sz="1600" dirty="0">
                <a:ea typeface="宋体" panose="02010600030101010101" pitchFamily="2" charset="-122"/>
                <a:sym typeface="+mn-ea"/>
              </a:rPr>
              <a:t>FM</a:t>
            </a:r>
            <a:r>
              <a:rPr lang="zh-CN" sz="1600" dirty="0">
                <a:ea typeface="宋体" panose="02010600030101010101" pitchFamily="2" charset="-122"/>
                <a:sym typeface="+mn-ea"/>
              </a:rPr>
              <a:t>，</a:t>
            </a:r>
            <a:r>
              <a:rPr sz="1600" dirty="0">
                <a:ea typeface="宋体" panose="02010600030101010101" pitchFamily="2" charset="-122"/>
                <a:sym typeface="+mn-ea"/>
              </a:rPr>
              <a:t>Factorization Machine，因子分解机</a:t>
            </a:r>
            <a:r>
              <a:rPr lang="zh-CN" sz="1600" dirty="0">
                <a:ea typeface="宋体" panose="02010600030101010101" pitchFamily="2" charset="-122"/>
                <a:sym typeface="+mn-ea"/>
              </a:rPr>
              <a:t>，</a:t>
            </a:r>
            <a:r>
              <a:rPr lang="en-US" sz="1600" dirty="0">
                <a:ea typeface="宋体" panose="02010600030101010101" pitchFamily="2" charset="-122"/>
                <a:sym typeface="+mn-ea"/>
              </a:rPr>
              <a:t>2010</a:t>
            </a:r>
            <a:r>
              <a:rPr lang="zh-CN" altLang="en-US" sz="1600" dirty="0">
                <a:ea typeface="宋体" panose="02010600030101010101" pitchFamily="2" charset="-122"/>
                <a:sym typeface="+mn-ea"/>
              </a:rPr>
              <a:t>年提出，</a:t>
            </a:r>
            <a:r>
              <a:rPr sz="1600" dirty="0">
                <a:ea typeface="宋体" panose="02010600030101010101" pitchFamily="2" charset="-122"/>
                <a:sym typeface="+mn-ea"/>
              </a:rPr>
              <a:t>在CTR预估和推荐领域广泛使用</a:t>
            </a:r>
          </a:p>
          <a:p>
            <a:pPr marL="0" indent="0">
              <a:lnSpc>
                <a:spcPct val="150000"/>
              </a:lnSpc>
              <a:buNone/>
            </a:pPr>
            <a:r>
              <a:rPr lang="zh-CN" altLang="en-US" sz="1600" dirty="0">
                <a:ea typeface="宋体" panose="02010600030101010101" pitchFamily="2" charset="-122"/>
                <a:sym typeface="+mn-ea"/>
              </a:rPr>
              <a:t>FM矩阵将用户和物品都进行了one-hot编码作为了评分预测的特征，特征维度非常巨大而且稀疏</a:t>
            </a:r>
          </a:p>
          <a:p>
            <a:pPr marL="0" indent="0">
              <a:lnSpc>
                <a:spcPct val="150000"/>
              </a:lnSpc>
              <a:buNone/>
            </a:pPr>
            <a:endParaRPr sz="1600" dirty="0">
              <a:ea typeface="宋体" panose="02010600030101010101" pitchFamily="2" charset="-122"/>
              <a:sym typeface="+mn-e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zh-CN" dirty="0">
              <a:ea typeface="宋体" panose="02010600030101010101" pitchFamily="2" charset="-122"/>
            </a:endParaRPr>
          </a:p>
        </p:txBody>
      </p:sp>
      <p:sp>
        <p:nvSpPr>
          <p:cNvPr id="6" name="Content Placeholder 2"/>
          <p:cNvSpPr txBox="1">
            <a:spLocks noGrp="1"/>
          </p:cNvSpPr>
          <p:nvPr/>
        </p:nvSpPr>
        <p:spPr>
          <a:xfrm>
            <a:off x="324485" y="1189355"/>
            <a:ext cx="5492115" cy="53854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dirty="0">
                <a:ea typeface="宋体" panose="02010600030101010101" pitchFamily="2" charset="-122"/>
                <a:sym typeface="+mn-ea"/>
              </a:rPr>
              <a:t>data = pd.read_csv("movielens_sample.txt")</a:t>
            </a:r>
          </a:p>
          <a:p>
            <a:pPr marL="0" indent="0">
              <a:lnSpc>
                <a:spcPct val="150000"/>
              </a:lnSpc>
              <a:buNone/>
            </a:pPr>
            <a:r>
              <a:rPr sz="1200" dirty="0">
                <a:ea typeface="宋体" panose="02010600030101010101" pitchFamily="2" charset="-122"/>
                <a:sym typeface="+mn-ea"/>
              </a:rPr>
              <a:t>sparse_features = ["movie_id", "user_id", "gender", "age", "occupation", "zip"]</a:t>
            </a:r>
          </a:p>
          <a:p>
            <a:pPr marL="0" indent="0">
              <a:lnSpc>
                <a:spcPct val="150000"/>
              </a:lnSpc>
              <a:buNone/>
            </a:pPr>
            <a:r>
              <a:rPr sz="1200" dirty="0">
                <a:ea typeface="宋体" panose="02010600030101010101" pitchFamily="2" charset="-122"/>
                <a:sym typeface="+mn-ea"/>
              </a:rPr>
              <a:t>target = ['rating']</a:t>
            </a:r>
          </a:p>
          <a:p>
            <a:pPr marL="0" indent="0">
              <a:lnSpc>
                <a:spcPct val="150000"/>
              </a:lnSpc>
              <a:buNone/>
            </a:pPr>
            <a:r>
              <a:rPr lang="en-US" sz="1200" dirty="0">
                <a:ea typeface="宋体" panose="02010600030101010101" pitchFamily="2" charset="-122"/>
                <a:sym typeface="+mn-ea"/>
              </a:rPr>
              <a:t>……</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train, test = train_test_split(data, test_size=0.2)</a:t>
            </a:r>
          </a:p>
          <a:p>
            <a:pPr marL="0" indent="0">
              <a:lnSpc>
                <a:spcPct val="150000"/>
              </a:lnSpc>
              <a:buNone/>
            </a:pPr>
            <a:r>
              <a:rPr sz="1200" dirty="0">
                <a:ea typeface="宋体" panose="02010600030101010101" pitchFamily="2" charset="-122"/>
                <a:sym typeface="+mn-ea"/>
              </a:rPr>
              <a:t>train_model_input = {name:train[name].values for name in feature_names}</a:t>
            </a:r>
          </a:p>
          <a:p>
            <a:pPr marL="0" indent="0">
              <a:lnSpc>
                <a:spcPct val="150000"/>
              </a:lnSpc>
              <a:buNone/>
            </a:pPr>
            <a:r>
              <a:rPr sz="1200" dirty="0">
                <a:ea typeface="宋体" panose="02010600030101010101" pitchFamily="2" charset="-122"/>
                <a:sym typeface="+mn-ea"/>
              </a:rPr>
              <a:t>test_model_input = {name:test[name].values for name in feature_names}</a:t>
            </a:r>
          </a:p>
          <a:p>
            <a:pPr marL="0" indent="0">
              <a:lnSpc>
                <a:spcPct val="150000"/>
              </a:lnSpc>
              <a:buNone/>
            </a:pPr>
            <a:r>
              <a:rPr sz="1200" dirty="0">
                <a:ea typeface="宋体" panose="02010600030101010101" pitchFamily="2" charset="-122"/>
                <a:sym typeface="+mn-ea"/>
              </a:rPr>
              <a:t># 使用DeepFM进行训练</a:t>
            </a:r>
          </a:p>
          <a:p>
            <a:pPr marL="0" indent="0">
              <a:lnSpc>
                <a:spcPct val="150000"/>
              </a:lnSpc>
              <a:buNone/>
            </a:pPr>
            <a:r>
              <a:rPr sz="1200" dirty="0">
                <a:ea typeface="宋体" panose="02010600030101010101" pitchFamily="2" charset="-122"/>
                <a:sym typeface="+mn-ea"/>
              </a:rPr>
              <a:t>model = DeepFM(linear_feature_columns, dnn_feature_columns, task='regression')</a:t>
            </a:r>
          </a:p>
          <a:p>
            <a:pPr marL="0" indent="0">
              <a:lnSpc>
                <a:spcPct val="150000"/>
              </a:lnSpc>
              <a:buNone/>
            </a:pPr>
            <a:r>
              <a:rPr sz="1200" dirty="0">
                <a:ea typeface="宋体" panose="02010600030101010101" pitchFamily="2" charset="-122"/>
                <a:sym typeface="+mn-ea"/>
              </a:rPr>
              <a:t>model.compile("adam", "mse", metrics=['mse'], )</a:t>
            </a:r>
          </a:p>
          <a:p>
            <a:pPr marL="0" indent="0">
              <a:lnSpc>
                <a:spcPct val="150000"/>
              </a:lnSpc>
              <a:buNone/>
            </a:pPr>
            <a:r>
              <a:rPr sz="1200" dirty="0">
                <a:ea typeface="宋体" panose="02010600030101010101" pitchFamily="2" charset="-122"/>
                <a:sym typeface="+mn-ea"/>
              </a:rPr>
              <a:t>history = model.fit(train_model_input, train[target].values,batch_size=256, epochs=1, verbose=True, validation_split=0.2, )</a:t>
            </a:r>
          </a:p>
          <a:p>
            <a:pPr marL="0" indent="0">
              <a:lnSpc>
                <a:spcPct val="150000"/>
              </a:lnSpc>
              <a:buNone/>
            </a:pPr>
            <a:r>
              <a:rPr sz="1200" dirty="0">
                <a:ea typeface="宋体" panose="02010600030101010101" pitchFamily="2" charset="-122"/>
                <a:sym typeface="+mn-ea"/>
              </a:rPr>
              <a:t># 使用DeepFM进行预测</a:t>
            </a:r>
          </a:p>
          <a:p>
            <a:pPr marL="0" indent="0">
              <a:lnSpc>
                <a:spcPct val="150000"/>
              </a:lnSpc>
              <a:buNone/>
            </a:pPr>
            <a:r>
              <a:rPr sz="1200" dirty="0">
                <a:ea typeface="宋体" panose="02010600030101010101" pitchFamily="2" charset="-122"/>
                <a:sym typeface="+mn-ea"/>
              </a:rPr>
              <a:t>pred_ans = model.predict(test_model_input, batch_size=256)</a:t>
            </a:r>
          </a:p>
        </p:txBody>
      </p:sp>
      <p:pic>
        <p:nvPicPr>
          <p:cNvPr id="2" name="图片 1"/>
          <p:cNvPicPr>
            <a:picLocks noChangeAspect="1"/>
          </p:cNvPicPr>
          <p:nvPr/>
        </p:nvPicPr>
        <p:blipFill>
          <a:blip r:embed="rId2"/>
          <a:stretch>
            <a:fillRect/>
          </a:stretch>
        </p:blipFill>
        <p:spPr>
          <a:xfrm>
            <a:off x="5680710" y="1189355"/>
            <a:ext cx="6296025" cy="4863465"/>
          </a:xfrm>
          <a:prstGeom prst="rect">
            <a:avLst/>
          </a:prstGeom>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32230"/>
            <a:ext cx="10137775"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将数据集加载到</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Colab</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Github</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数据集</a:t>
            </a:r>
          </a:p>
          <a:p>
            <a:pPr marL="0" indent="0" algn="just">
              <a:lnSpc>
                <a:spcPct val="150000"/>
              </a:lnSpc>
              <a:spcAft>
                <a:spcPts val="0"/>
              </a:spcAft>
              <a:buNone/>
            </a:pP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!git clone https://github.com/JameyWoo/myDataSet.git</a:t>
            </a:r>
          </a:p>
          <a:p>
            <a:pPr marL="0" indent="0" algn="just">
              <a:lnSpc>
                <a:spcPct val="150000"/>
              </a:lnSpc>
              <a:spcAft>
                <a:spcPts val="0"/>
              </a:spcAft>
              <a:buNone/>
            </a:pP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!pip install git+https://github.com/shenweichen/DeepCTR.git</a:t>
            </a:r>
          </a:p>
          <a:p>
            <a:pPr algn="just">
              <a:lnSpc>
                <a:spcPct val="150000"/>
              </a:lnSpc>
              <a:spcAft>
                <a:spcPts val="0"/>
              </a:spcAft>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Kaggle</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数据集</a:t>
            </a:r>
          </a:p>
          <a:p>
            <a:pPr marL="0" indent="0" algn="just">
              <a:lnSpc>
                <a:spcPct val="150000"/>
              </a:lnSpc>
              <a:spcAft>
                <a:spcPts val="0"/>
              </a:spcAft>
              <a:buNone/>
            </a:pPr>
            <a:r>
              <a:rPr lang="en-US" sz="1600" kern="100" dirty="0">
                <a:latin typeface="宋体" panose="02010600030101010101" pitchFamily="2" charset="-122"/>
                <a:ea typeface="宋体" panose="02010600030101010101" pitchFamily="2" charset="-122"/>
                <a:cs typeface="Times New Roman" panose="02020603050405020304" pitchFamily="18" charset="0"/>
                <a:sym typeface="+mn-ea"/>
              </a:rPr>
              <a:t>Step1</a:t>
            </a:r>
            <a:r>
              <a:rPr lang="zh-CN" sz="1600" kern="100" dirty="0">
                <a:latin typeface="宋体" panose="02010600030101010101" pitchFamily="2" charset="-122"/>
                <a:ea typeface="宋体" panose="02010600030101010101" pitchFamily="2" charset="-122"/>
                <a:cs typeface="Times New Roman" panose="02020603050405020304" pitchFamily="18" charset="0"/>
                <a:sym typeface="+mn-ea"/>
              </a:rPr>
              <a:t>，生成</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Kaggle API</a:t>
            </a:r>
          </a:p>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Step2</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，找到自己的</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username</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和</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token</a:t>
            </a:r>
            <a:endParaRPr altLang="zh-CN" sz="16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Step3</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，创建</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kaggle</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文件夹，配置</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kaggle.json</a:t>
            </a:r>
          </a:p>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Step4</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，使用</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kaggle api</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mn-ea"/>
              </a:rPr>
              <a:t>下载数据</a:t>
            </a:r>
          </a:p>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Step5</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，解压数据并使用</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7164705" y="2335530"/>
            <a:ext cx="3771900" cy="1419225"/>
          </a:xfrm>
          <a:prstGeom prst="rect">
            <a:avLst/>
          </a:prstGeom>
        </p:spPr>
      </p:pic>
      <p:pic>
        <p:nvPicPr>
          <p:cNvPr id="6" name="图片 5"/>
          <p:cNvPicPr>
            <a:picLocks noChangeAspect="1"/>
          </p:cNvPicPr>
          <p:nvPr/>
        </p:nvPicPr>
        <p:blipFill>
          <a:blip r:embed="rId5"/>
          <a:stretch>
            <a:fillRect/>
          </a:stretch>
        </p:blipFill>
        <p:spPr>
          <a:xfrm>
            <a:off x="6150610" y="4270375"/>
            <a:ext cx="5591175" cy="485775"/>
          </a:xfrm>
          <a:prstGeom prst="rect">
            <a:avLst/>
          </a:prstGeom>
        </p:spPr>
      </p:pic>
    </p:spTree>
    <p:custDataLst>
      <p:tags r:id="rId1"/>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846455" y="1437005"/>
            <a:ext cx="8466455"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Colab + Kaggle</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实战</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数据集（信用卡违约率检测）</a:t>
            </a:r>
          </a:p>
          <a:p>
            <a:pPr marL="0" indent="0" algn="just">
              <a:lnSpc>
                <a:spcPct val="150000"/>
              </a:lnSpc>
              <a:spcAft>
                <a:spcPts val="0"/>
              </a:spcAft>
              <a:buNone/>
            </a:pP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https://www.kaggle.com/uciml/default-of-credit-card-clients-dataset</a:t>
            </a:r>
          </a:p>
          <a:p>
            <a:pPr algn="just">
              <a:lnSpc>
                <a:spcPct val="150000"/>
              </a:lnSpc>
              <a:spcAft>
                <a:spcPts val="0"/>
              </a:spcAft>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Kaggle</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数据加载</a:t>
            </a:r>
          </a:p>
          <a:p>
            <a:pPr marL="0" indent="0" algn="just">
              <a:lnSpc>
                <a:spcPct val="150000"/>
              </a:lnSpc>
              <a:spcAft>
                <a:spcPts val="0"/>
              </a:spcAft>
              <a:buNone/>
            </a:pPr>
            <a:endParaRPr sz="1200" kern="100" dirty="0">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7061200" y="3740785"/>
            <a:ext cx="4743450" cy="2305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en-US" sz="12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sz="1200" kern="100" dirty="0">
                <a:latin typeface="宋体" panose="02010600030101010101" pitchFamily="2" charset="-122"/>
                <a:ea typeface="宋体" panose="02010600030101010101" pitchFamily="2" charset="-122"/>
                <a:cs typeface="Times New Roman" panose="02020603050405020304" pitchFamily="18" charset="0"/>
                <a:sym typeface="+mn-ea"/>
              </a:rPr>
              <a:t>设置数据集文件夹</a:t>
            </a:r>
            <a:endParaRPr sz="1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!mkdir -p credit_data</a:t>
            </a:r>
          </a:p>
          <a:p>
            <a:pPr marL="0" indent="0" algn="just">
              <a:lnSpc>
                <a:spcPct val="150000"/>
              </a:lnSpc>
              <a:spcAft>
                <a:spcPts val="0"/>
              </a:spcAft>
              <a:buNone/>
            </a:pPr>
            <a:r>
              <a:rPr lang="en-US" sz="12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sym typeface="+mn-ea"/>
              </a:rPr>
              <a:t>下载数据</a:t>
            </a:r>
            <a:endParaRPr sz="1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!kaggle datasets download -d uciml/default-of-credit-card-clients-dataset -p credit_data</a:t>
            </a:r>
          </a:p>
          <a:p>
            <a:pPr marL="0" indent="0" algn="just">
              <a:lnSpc>
                <a:spcPct val="150000"/>
              </a:lnSpc>
              <a:spcAft>
                <a:spcPts val="0"/>
              </a:spcAft>
              <a:buNone/>
            </a:pPr>
            <a:r>
              <a:rPr lang="en-US" sz="12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sym typeface="+mn-ea"/>
              </a:rPr>
              <a:t>解压数据</a:t>
            </a:r>
            <a:endParaRPr sz="1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!unzip  /content/credit_data/default-of-credit-card-clients-dataset.zip</a:t>
            </a:r>
            <a:endParaRPr kumimoji="0" lang="zh-CN" altLang="en-US" sz="12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sp>
        <p:nvSpPr>
          <p:cNvPr id="3" name="文本框 2"/>
          <p:cNvSpPr txBox="1"/>
          <p:nvPr/>
        </p:nvSpPr>
        <p:spPr>
          <a:xfrm>
            <a:off x="755650" y="3740785"/>
            <a:ext cx="5882640" cy="20288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en-US" sz="12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sym typeface="+mn-ea"/>
              </a:rPr>
              <a:t>安装</a:t>
            </a:r>
            <a:r>
              <a:rPr lang="en-US"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kaggle</a:t>
            </a:r>
            <a:endParaRPr sz="1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!pip install -U -q kaggle</a:t>
            </a:r>
          </a:p>
          <a:p>
            <a:pPr marL="0" indent="0" algn="just">
              <a:lnSpc>
                <a:spcPct val="150000"/>
              </a:lnSpc>
              <a:spcAft>
                <a:spcPts val="0"/>
              </a:spcAft>
              <a:buNone/>
            </a:pPr>
            <a:r>
              <a:rPr lang="en-US" sz="12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sz="1200" kern="100" dirty="0">
                <a:latin typeface="宋体" panose="02010600030101010101" pitchFamily="2" charset="-122"/>
                <a:ea typeface="宋体" panose="02010600030101010101" pitchFamily="2" charset="-122"/>
                <a:cs typeface="Times New Roman" panose="02020603050405020304" pitchFamily="18" charset="0"/>
                <a:sym typeface="+mn-ea"/>
              </a:rPr>
              <a:t>创建</a:t>
            </a:r>
            <a:r>
              <a:rPr lang="en-US"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kaggle.json</a:t>
            </a:r>
            <a:endParaRPr sz="1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!mkdir -p ~/.kaggle</a:t>
            </a: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!echo '{"username":"cystanford","key":"7b91422ebb9b6eef133f27f95362456b"}' &gt; ~/.kaggle/kaggle.json</a:t>
            </a:r>
          </a:p>
          <a:p>
            <a:pPr marL="0" indent="0" algn="just">
              <a:lnSpc>
                <a:spcPct val="150000"/>
              </a:lnSpc>
              <a:spcAft>
                <a:spcPts val="0"/>
              </a:spcAft>
              <a:buNone/>
            </a:pPr>
            <a:r>
              <a:rPr sz="1200" kern="100" dirty="0">
                <a:latin typeface="宋体" panose="02010600030101010101" pitchFamily="2" charset="-122"/>
                <a:ea typeface="宋体" panose="02010600030101010101" pitchFamily="2" charset="-122"/>
                <a:cs typeface="Times New Roman" panose="02020603050405020304" pitchFamily="18" charset="0"/>
                <a:sym typeface="+mn-ea"/>
              </a:rPr>
              <a:t>!chmod 600 ~/.kaggle/kaggle.json</a:t>
            </a:r>
            <a:endParaRPr kumimoji="0" lang="zh-CN" altLang="en-US" sz="12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spTree>
    <p:custDataLst>
      <p:tags r:id="rId1"/>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846455" y="1437005"/>
            <a:ext cx="4925060"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数据集（信用卡违约率检测）</a:t>
            </a:r>
          </a:p>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https://www.kaggle.com/uciml/default-of-credit-card-clients-dataset</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对信用卡使用数据进行建模，预测用户是否下个月产生违约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=&gt; </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分类问题</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机器学习算法有很多，比如SVM、决策树、随机森林和KNN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=&gt; </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该使用哪个模型</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使用GridSearchCV工具，帮我们找到每个分类器的最优参数和最优分数，最终找到最适合数据集的分类器和此分类器的参数</a:t>
            </a:r>
          </a:p>
          <a:p>
            <a:pPr marL="0" indent="0" algn="just">
              <a:lnSpc>
                <a:spcPct val="150000"/>
              </a:lnSpc>
              <a:spcAft>
                <a:spcPts val="0"/>
              </a:spcAft>
              <a:buNone/>
            </a:pPr>
            <a:endParaRPr sz="1800" kern="100" dirty="0">
              <a:latin typeface="宋体" panose="02010600030101010101" pitchFamily="2" charset="-122"/>
              <a:ea typeface="宋体" panose="02010600030101010101" pitchFamily="2" charset="-122"/>
              <a:cs typeface="Times New Roman" panose="02020603050405020304" pitchFamily="18" charset="0"/>
              <a:sym typeface="+mn-ea"/>
            </a:endParaRPr>
          </a:p>
        </p:txBody>
      </p:sp>
      <p:graphicFrame>
        <p:nvGraphicFramePr>
          <p:cNvPr id="5" name="表格 4"/>
          <p:cNvGraphicFramePr/>
          <p:nvPr>
            <p:custDataLst>
              <p:tags r:id="rId2"/>
            </p:custDataLst>
          </p:nvPr>
        </p:nvGraphicFramePr>
        <p:xfrm>
          <a:off x="5915025" y="1112520"/>
          <a:ext cx="5954395" cy="5699125"/>
        </p:xfrm>
        <a:graphic>
          <a:graphicData uri="http://schemas.openxmlformats.org/drawingml/2006/table">
            <a:tbl>
              <a:tblPr firstRow="1" bandRow="1">
                <a:tableStyleId>{5940675A-B579-460E-94D1-54222C63F5DA}</a:tableStyleId>
              </a:tblPr>
              <a:tblGrid>
                <a:gridCol w="2120265">
                  <a:extLst>
                    <a:ext uri="{9D8B030D-6E8A-4147-A177-3AD203B41FA5}">
                      <a16:colId xmlns:a16="http://schemas.microsoft.com/office/drawing/2014/main" val="20000"/>
                    </a:ext>
                  </a:extLst>
                </a:gridCol>
                <a:gridCol w="3834130">
                  <a:extLst>
                    <a:ext uri="{9D8B030D-6E8A-4147-A177-3AD203B41FA5}">
                      <a16:colId xmlns:a16="http://schemas.microsoft.com/office/drawing/2014/main" val="20001"/>
                    </a:ext>
                  </a:extLst>
                </a:gridCol>
              </a:tblGrid>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字段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DF6E8"/>
                    </a:solid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含义</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DF6E8"/>
                    </a:solidFill>
                  </a:tcPr>
                </a:tc>
                <a:extLst>
                  <a:ext uri="{0D108BD9-81ED-4DB2-BD59-A6C34878D82A}">
                    <a16:rowId xmlns:a16="http://schemas.microsoft.com/office/drawing/2014/main" val="10000"/>
                  </a:ext>
                </a:extLst>
              </a:tr>
              <a:tr h="20574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ID</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客户ID</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LIMIT_BAL</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可透支金额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SEX</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性别，男：1，女：2</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57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EDUCATION</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教育程度，研究生：1，本科：2，高中：3，其他：4</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MARRIAGE</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婚姻，已婚：1，单身：2，其他：3</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AGE</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年龄</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PAY_0</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2005年9月客户还款情况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PAY_2</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2005年8月客户还款情况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PAY_3</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2005年7月客户还款情况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PAY_4</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2005年6月客户还款情况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574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PAY_5</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2005年5月客户还款情况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0764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PAY_6</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2005年4月客户还款情况</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BILL_AMT1</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2005年9月客户每月账单金额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0574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BILL_AMT2</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2005年8月客户每月账单金额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BILL_AMT3</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2005年7月客户每月账单金额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BILL_AMT4</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2005年6月客户每月账单金额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BILL_AMT5</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2005年5月客户每月账单金额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BILL_AMT6</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2005年4月客户每月账单金额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PAY_AMT1</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2005年9月客户每月还款金额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PAY_AMT2</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2005年8月客户每月还款金额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PAY_AMT3</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2005年7月客户每月还款金额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0574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PAY_AMT4</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2005年6月客户每月还款金额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07010">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PAY_AMT5</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2005年5月客户每月还款金额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20637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PAY_AMT6</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2005年4月客户每月还款金额</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370205">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default.payment.next.month</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200">
                          <a:latin typeface="微软雅黑" panose="020B0503020204020204" charset="-122"/>
                          <a:ea typeface="微软雅黑" panose="020B0503020204020204" charset="-122"/>
                          <a:cs typeface="微软雅黑" panose="020B0503020204020204" charset="-122"/>
                        </a:rPr>
                        <a:t>下个月是否违约，违约：1，守约：0</a:t>
                      </a:r>
                      <a:endParaRPr lang="en-US" altLang="en-US" sz="12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bl>
          </a:graphicData>
        </a:graphic>
      </p:graphicFrame>
    </p:spTree>
    <p:custDataLst>
      <p:tags r:id="rId1"/>
    </p:custData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78815" y="1534795"/>
            <a:ext cx="5405755"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 数据加载</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data = data = pd.read_csv('./UCI_Credit_Card.csv')</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 数据探索</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print(data.shape) # 查看数据集大小</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print(data.describe()) # 数据集概览</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 查看下一个月违约率的情况</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next_month = data['default.payment.next.month'].value_counts()</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print(next_month)</a:t>
            </a:r>
          </a:p>
          <a:p>
            <a:pPr marL="0" indent="0" algn="just">
              <a:lnSpc>
                <a:spcPct val="150000"/>
              </a:lnSpc>
              <a:spcAft>
                <a:spcPts val="0"/>
              </a:spcAft>
              <a:buNone/>
            </a:pPr>
            <a:r>
              <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rPr>
              <a:t>df = pd.DataFrame({'default.payment.next.month': next_month.index,'values': next_month.values})</a:t>
            </a:r>
          </a:p>
          <a:p>
            <a:pPr marL="0" indent="0" algn="just">
              <a:lnSpc>
                <a:spcPct val="150000"/>
              </a:lnSpc>
              <a:spcAft>
                <a:spcPts val="0"/>
              </a:spcAft>
              <a:buNone/>
            </a:pPr>
            <a:endParaRPr lang="zh-CN" altLang="zh-CN" sz="1400" kern="100" dirty="0">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2" name="图片 1"/>
          <p:cNvPicPr>
            <a:picLocks noChangeAspect="1"/>
          </p:cNvPicPr>
          <p:nvPr/>
        </p:nvPicPr>
        <p:blipFill>
          <a:blip r:embed="rId4"/>
          <a:stretch>
            <a:fillRect/>
          </a:stretch>
        </p:blipFill>
        <p:spPr>
          <a:xfrm>
            <a:off x="6084570" y="2015490"/>
            <a:ext cx="5905500" cy="2295525"/>
          </a:xfrm>
          <a:prstGeom prst="rect">
            <a:avLst/>
          </a:prstGeom>
        </p:spPr>
      </p:pic>
    </p:spTree>
    <p:custDataLst>
      <p:tags r:id="rId1"/>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78815" y="1219835"/>
            <a:ext cx="5808345"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plt.rcParams['font.sans-serif']=['SimHei'] #用来正常显示中文标签</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plt.figure(figsize = (6,6))</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plt.title('信用卡违约率客户\n (违约：1，守约：0)')</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sns.set_color_codes("pastel")</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sns.barplot(x = 'default.payment.next.month', y="values", data=df)</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locs, labels = plt.xticks()</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plt.show()</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特征选择，去掉ID字段、最后一个结果字段即可</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data.drop(['ID'], inplace=True, axis =1) #ID这个字段没有用</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target = data['default.payment.next.month'].values</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columns = data.columns.tolist()</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columns.remove('default.payment.next.month')</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features = data[columns].values</a:t>
            </a:r>
          </a:p>
        </p:txBody>
      </p:sp>
      <p:pic>
        <p:nvPicPr>
          <p:cNvPr id="3" name="图片 2"/>
          <p:cNvPicPr>
            <a:picLocks noChangeAspect="1"/>
          </p:cNvPicPr>
          <p:nvPr/>
        </p:nvPicPr>
        <p:blipFill>
          <a:blip r:embed="rId4"/>
          <a:stretch>
            <a:fillRect/>
          </a:stretch>
        </p:blipFill>
        <p:spPr>
          <a:xfrm>
            <a:off x="6746240" y="1191260"/>
            <a:ext cx="4057650" cy="3781425"/>
          </a:xfrm>
          <a:prstGeom prst="rect">
            <a:avLst/>
          </a:prstGeom>
        </p:spPr>
      </p:pic>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1</a:t>
            </a:r>
            <a:r>
              <a:rPr lang="en-US" altLang="zh-CN" sz="4800" dirty="0"/>
              <a:t>/2</a:t>
            </a:r>
            <a:r>
              <a:rPr lang="zh-CN" altLang="en-US" sz="4800" dirty="0"/>
              <a:t> 矩阵分解</a:t>
            </a:r>
            <a:endParaRPr lang="zh-CN" altLang="en-US" sz="4800" dirty="0">
              <a:ea typeface="宋体" panose="02010600030101010101" pitchFamily="2" charset="-122"/>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23545" y="1161415"/>
            <a:ext cx="5160010"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30%作为测试集，其余作为训练集</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train_x, test_x, train_y, test_y = train_test_split(features, target, test_size=0.30, stratify = target, random_state = 1)</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构造各种分类器</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classifiers =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SVC(random_state = 1, kernel = 'rbf'),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DecisionTreeClassifier(random_state = 1, criterion = 'gini'),</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RandomForestClassifier(random_state = 1, criterion = 'gini'),</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KNeighborsClassifier(metric = 'minkowski'),</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a:t>
            </a:r>
          </a:p>
          <a:p>
            <a:pPr marL="0" indent="0" algn="just">
              <a:lnSpc>
                <a:spcPct val="150000"/>
              </a:lnSpc>
              <a:spcAft>
                <a:spcPts val="0"/>
              </a:spcAft>
              <a:buNone/>
            </a:pPr>
            <a:endPar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2" name="文本框 1"/>
          <p:cNvSpPr txBox="1"/>
          <p:nvPr/>
        </p:nvSpPr>
        <p:spPr>
          <a:xfrm>
            <a:off x="5750560" y="1161415"/>
            <a:ext cx="6365240" cy="3968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分类器名称</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classifier_names =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'svc',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'decisiontreeclassifier',</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'randomforestclassifier',</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'kneighborsclassifier',</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分类器参数</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classifier_param_grid =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{'svc__C':[1], 'svc__gamma':[0.01]},</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{'decisiontreeclassifier__max_depth':[6,9,11]},</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{'randomforestclassifier__n_estimators':[3,5,6]}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{'kneighborsclassifier__n_neighbors':[4,6,8]},</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a:t>
            </a:r>
            <a:endParaRPr kumimoji="0" lang="zh-CN" altLang="en-US" sz="12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spTree>
    <p:custDataLst>
      <p:tags r:id="rId1"/>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423545" y="1161415"/>
            <a:ext cx="5160010"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对具体的分类器进行GridSearchCV参数调优</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def GridSearchCV_work(pipeline, train_x, train_y, test_x, test_y, param_grid, score = 'accuracy'):</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response =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gridsearch = GridSearchCV(estimator = pipeline, param_grid = param_grid, scoring = score)</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 寻找最优的参数 和最优的准确率分数</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search = gridsearch.fit(train_x, train_y)</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print("GridSearch最优参数：", search.best_params_)</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print("GridSearch最优分数： %0.4lf" %search.best_score_)</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predict_y = gridsearch.predict(test_x)</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print("准确率 %0.4lf" %accuracy_score(test_y, predict_y))</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response['predict_y'] = predict_y</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response['accuracy_score'] = accuracy_score(test_y,predict_y)</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return response</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a:t>
            </a:r>
          </a:p>
        </p:txBody>
      </p:sp>
      <p:sp>
        <p:nvSpPr>
          <p:cNvPr id="2" name="文本框 1"/>
          <p:cNvSpPr txBox="1"/>
          <p:nvPr/>
        </p:nvSpPr>
        <p:spPr>
          <a:xfrm>
            <a:off x="5750560" y="1009015"/>
            <a:ext cx="6365240" cy="2583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gn="just">
              <a:lnSpc>
                <a:spcPct val="150000"/>
              </a:lnSpc>
              <a:spcAft>
                <a:spcPts val="0"/>
              </a:spcAft>
              <a:buNone/>
            </a:pPr>
            <a:r>
              <a:rPr lang="en-US"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调用GridSearchCV_work，寻找最优分类器及参数</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for model, model_name, model_param_grid in zip(classifiers, classifier_names, classifier_param_grid):</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pipeline = Pipeline([</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('scaler', StandardScaler()),</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(model_name, model)</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result = GridSearchCV_work(pipeline, train_x, train_y, test_x, test_y, model_param_grid , score = 'accuracy')</a:t>
            </a:r>
            <a:endParaRPr kumimoji="0" lang="zh-CN" altLang="en-US" sz="12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pic>
        <p:nvPicPr>
          <p:cNvPr id="3" name="图片 2"/>
          <p:cNvPicPr>
            <a:picLocks noChangeAspect="1"/>
          </p:cNvPicPr>
          <p:nvPr/>
        </p:nvPicPr>
        <p:blipFill>
          <a:blip r:embed="rId4"/>
          <a:stretch>
            <a:fillRect/>
          </a:stretch>
        </p:blipFill>
        <p:spPr>
          <a:xfrm>
            <a:off x="5750560" y="3524250"/>
            <a:ext cx="4295775" cy="3352800"/>
          </a:xfrm>
          <a:prstGeom prst="rect">
            <a:avLst/>
          </a:prstGeom>
        </p:spPr>
      </p:pic>
    </p:spTree>
    <p:custDataLst>
      <p:tags r:id="rId1"/>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865505" y="1760855"/>
            <a:ext cx="5160010"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GridSearchCV使用：</a:t>
            </a:r>
          </a:p>
          <a:p>
            <a:pPr marL="0" indent="0" algn="just">
              <a:lnSpc>
                <a:spcPct val="150000"/>
              </a:lnSpc>
              <a:spcAft>
                <a:spcPts val="0"/>
              </a:spcAft>
              <a:buNone/>
            </a:pPr>
            <a:r>
              <a:rPr lang="zh-CN"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 </a:t>
            </a:r>
          </a:p>
        </p:txBody>
      </p:sp>
      <p:graphicFrame>
        <p:nvGraphicFramePr>
          <p:cNvPr id="4" name="表格 3"/>
          <p:cNvGraphicFramePr/>
          <p:nvPr>
            <p:custDataLst>
              <p:tags r:id="rId2"/>
            </p:custDataLst>
          </p:nvPr>
        </p:nvGraphicFramePr>
        <p:xfrm>
          <a:off x="796607" y="2734310"/>
          <a:ext cx="9222105" cy="2776220"/>
        </p:xfrm>
        <a:graphic>
          <a:graphicData uri="http://schemas.openxmlformats.org/drawingml/2006/table">
            <a:tbl>
              <a:tblPr firstRow="1" bandRow="1">
                <a:tableStyleId>{5940675A-B579-460E-94D1-54222C63F5DA}</a:tableStyleId>
              </a:tblPr>
              <a:tblGrid>
                <a:gridCol w="1720850">
                  <a:extLst>
                    <a:ext uri="{9D8B030D-6E8A-4147-A177-3AD203B41FA5}">
                      <a16:colId xmlns:a16="http://schemas.microsoft.com/office/drawing/2014/main" val="20000"/>
                    </a:ext>
                  </a:extLst>
                </a:gridCol>
                <a:gridCol w="7501255">
                  <a:extLst>
                    <a:ext uri="{9D8B030D-6E8A-4147-A177-3AD203B41FA5}">
                      <a16:colId xmlns:a16="http://schemas.microsoft.com/office/drawing/2014/main" val="20001"/>
                    </a:ext>
                  </a:extLst>
                </a:gridCol>
              </a:tblGrid>
              <a:tr h="630555">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estimator</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想要采用的分类器，比如随机森林、决策树、SVM、KNN等</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0695">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param_grid</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想要优化的参数及取值，输入的是字典或者列表的形式</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2485">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cv</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交叉验证的折数，默认为None，代表使用三折交叉验证。</a:t>
                      </a:r>
                    </a:p>
                    <a:p>
                      <a:pPr algn="ctr">
                        <a:buNone/>
                      </a:pPr>
                      <a:r>
                        <a:rPr lang="en-US" sz="1600">
                          <a:latin typeface="微软雅黑" panose="020B0503020204020204" charset="-122"/>
                          <a:ea typeface="微软雅黑" panose="020B0503020204020204" charset="-122"/>
                          <a:cs typeface="微软雅黑" panose="020B0503020204020204" charset="-122"/>
                        </a:rPr>
                        <a:t>也可以为整数，代表的是交叉验证的折数</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2485">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scoring</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600">
                          <a:latin typeface="微软雅黑" panose="020B0503020204020204" charset="-122"/>
                          <a:ea typeface="微软雅黑" panose="020B0503020204020204" charset="-122"/>
                          <a:cs typeface="微软雅黑" panose="020B0503020204020204" charset="-122"/>
                        </a:rPr>
                        <a:t>准确度的评价标准，默认为None，也就是需要使用score函数。</a:t>
                      </a:r>
                    </a:p>
                    <a:p>
                      <a:pPr algn="ctr">
                        <a:buNone/>
                      </a:pPr>
                      <a:r>
                        <a:rPr lang="en-US" sz="1600">
                          <a:latin typeface="微软雅黑" panose="020B0503020204020204" charset="-122"/>
                          <a:ea typeface="微软雅黑" panose="020B0503020204020204" charset="-122"/>
                          <a:cs typeface="微软雅黑" panose="020B0503020204020204" charset="-122"/>
                        </a:rPr>
                        <a:t>可以设置具体的评价标准，比如accuray，f1等</a:t>
                      </a:r>
                      <a:endParaRPr lang="en-US" altLang="en-US" sz="1600">
                        <a:latin typeface="微软雅黑" panose="020B0503020204020204" charset="-122"/>
                        <a:ea typeface="微软雅黑" panose="020B0503020204020204" charset="-122"/>
                        <a:cs typeface="微软雅黑" panose="020B0503020204020204" charset="-122"/>
                      </a:endParaRPr>
                    </a:p>
                  </a:txBody>
                  <a:tcPr marL="6350" marR="635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ea typeface="宋体" panose="02010600030101010101" pitchFamily="2" charset="-122"/>
                <a:sym typeface="+mn-ea"/>
              </a:rPr>
              <a:t>Google Colab </a:t>
            </a:r>
            <a:r>
              <a:rPr lang="zh-CN" altLang="en-US" dirty="0">
                <a:ea typeface="宋体" panose="02010600030101010101" pitchFamily="2" charset="-122"/>
                <a:sym typeface="+mn-ea"/>
              </a:rPr>
              <a:t>云</a:t>
            </a:r>
            <a:r>
              <a:rPr lang="zh-CN" dirty="0">
                <a:ea typeface="宋体" panose="02010600030101010101" pitchFamily="2" charset="-122"/>
                <a:sym typeface="+mn-ea"/>
              </a:rPr>
              <a:t>编辑器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865505" y="1389380"/>
            <a:ext cx="9023985" cy="53746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Pipeline使用：</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使用Pipeline管道机制进行流水线作业。因为在做机器学习之前，还需要一些准备过程，比如数据规范化，或者数据降维等。</a:t>
            </a:r>
          </a:p>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GridSearchCV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 </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Pipeline：</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对于每一个模型，都进行</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Pipeline</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流水作业，找到最适合的参数</a:t>
            </a:r>
            <a:endPar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for model, model_name, model_param_grid in zip(classifiers, classifier_names, classifier_param_grid):</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pipeline = Pipeline([</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('scaler', StandardScaler()),</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(model_name, model)</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a:t>
            </a:r>
          </a:p>
          <a:p>
            <a:pPr marL="0" indent="0" algn="just">
              <a:lnSpc>
                <a:spcPct val="150000"/>
              </a:lnSpc>
              <a:spcAft>
                <a:spcPts val="0"/>
              </a:spcAft>
              <a:buNone/>
            </a:pPr>
            <a:r>
              <a:rPr lang="zh-CN" altLang="zh-CN" sz="1200" kern="100" dirty="0">
                <a:latin typeface="宋体" panose="02010600030101010101" pitchFamily="2" charset="-122"/>
                <a:ea typeface="宋体" panose="02010600030101010101" pitchFamily="2" charset="-122"/>
                <a:cs typeface="Times New Roman" panose="02020603050405020304" pitchFamily="18" charset="0"/>
                <a:sym typeface="+mn-ea"/>
              </a:rPr>
              <a:t>    result = GridSearchCV_work(pipeline, train_x, train_y, test_x, test_y, model_param_grid , score = 'accuracy')</a:t>
            </a:r>
            <a:endParaRPr lang="zh-CN" altLang="zh-CN" sz="2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None/>
            </a:pPr>
            <a:r>
              <a:rPr lang="zh-CN"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 </a:t>
            </a:r>
          </a:p>
        </p:txBody>
      </p:sp>
    </p:spTree>
    <p:custDataLst>
      <p:tags r:id="rId1"/>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(Colab)</a:t>
            </a:r>
          </a:p>
        </p:txBody>
      </p:sp>
      <p:sp>
        <p:nvSpPr>
          <p:cNvPr id="131" name="Content Placeholder 2"/>
          <p:cNvSpPr txBox="1">
            <a:spLocks noGrp="1"/>
          </p:cNvSpPr>
          <p:nvPr/>
        </p:nvSpPr>
        <p:spPr>
          <a:xfrm>
            <a:off x="798830" y="1671320"/>
            <a:ext cx="83673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作为免费工具，</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Google Colab</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可以在云端处理数据</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GPU/TPU</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进行加速</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加载数据集到</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Colab</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Github, Kaggle</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不论是传统机器学习，还是深度学习算法，执行效率比本地高</a:t>
            </a:r>
          </a:p>
          <a:p>
            <a:pPr algn="just">
              <a:lnSpc>
                <a:spcPct val="150000"/>
              </a:lnSpc>
              <a:spcAft>
                <a:spcPts val="0"/>
              </a:spcAft>
            </a:pP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不足：</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12</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个小时有效，需要将数据放到</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Google Drive</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endParaRPr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(MF)</a:t>
            </a: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奇异值分解可以对矩阵进行无损分解</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在实际中，我们可以抽取前K个特征，对矩阵进行降维</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SVD在降维中有效，抽取不同的K值（10%的特征包含99%的信息）</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在评分预测中使用funkSVD，只根据实际评分误差进行目标最优化</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funkSVD</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的基础上，加入用户/商品偏好 =&gt; BiasSVD</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BiasSVD</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的基础上，考虑用户的隐式反馈 =&gt; SVD</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MF存在不足，只考虑user和item特征，对于其他特征的利用我们需要使用新的工具</a:t>
            </a:r>
          </a:p>
        </p:txBody>
      </p:sp>
    </p:spTree>
    <p:custDataLst>
      <p:tags r:id="rId1"/>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2/</a:t>
            </a:r>
            <a:r>
              <a:rPr lang="en-US" altLang="zh-CN" sz="4800" dirty="0"/>
              <a:t>2</a:t>
            </a:r>
            <a:r>
              <a:rPr lang="zh-CN" altLang="en-US" sz="4800" dirty="0"/>
              <a:t>  基于流行度的推荐</a:t>
            </a:r>
            <a:endParaRPr sz="4800" dirty="0"/>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200" kern="100" dirty="0">
                <a:latin typeface="宋体" panose="02010600030101010101" pitchFamily="2" charset="-122"/>
                <a:ea typeface="宋体" panose="02010600030101010101" pitchFamily="2" charset="-122"/>
                <a:cs typeface="Times New Roman" panose="02020603050405020304" pitchFamily="18" charset="0"/>
              </a:rPr>
              <a:t>流行度（</a:t>
            </a:r>
            <a:r>
              <a:rPr lang="en-US" altLang="zh-CN" sz="2200" kern="100" dirty="0">
                <a:latin typeface="宋体" panose="02010600030101010101" pitchFamily="2" charset="-122"/>
                <a:ea typeface="宋体" panose="02010600030101010101" pitchFamily="2" charset="-122"/>
                <a:cs typeface="Times New Roman" panose="02020603050405020304" pitchFamily="18" charset="0"/>
              </a:rPr>
              <a:t>Popularity</a:t>
            </a:r>
            <a:r>
              <a:rPr lang="zh-CN" altLang="zh-CN" sz="2200" kern="100" dirty="0">
                <a:latin typeface="宋体" panose="02010600030101010101" pitchFamily="2" charset="-122"/>
                <a:ea typeface="宋体" panose="02010600030101010101" pitchFamily="2" charset="-122"/>
                <a:cs typeface="Times New Roman" panose="02020603050405020304" pitchFamily="18" charset="0"/>
              </a:rPr>
              <a:t>）</a:t>
            </a:r>
          </a:p>
          <a:p>
            <a:pPr marL="342900" indent="-342900" algn="just">
              <a:lnSpc>
                <a:spcPct val="150000"/>
              </a:lnSpc>
              <a:spcAft>
                <a:spcPts val="0"/>
              </a:spcAft>
              <a:buFont typeface="Arial" panose="020B0604020202020204" pitchFamily="34" charset="0"/>
              <a:buChar char="•"/>
            </a:pPr>
            <a:r>
              <a:rPr lang="zh-CN" sz="2200" kern="100" dirty="0">
                <a:latin typeface="宋体" panose="02010600030101010101" pitchFamily="2" charset="-122"/>
                <a:ea typeface="宋体" panose="02010600030101010101" pitchFamily="2" charset="-122"/>
                <a:cs typeface="Times New Roman" panose="02020603050405020304" pitchFamily="18" charset="0"/>
                <a:sym typeface="+mn-ea"/>
              </a:rPr>
              <a:t>内容的流行程度，也称之为热度，最常见的是将榜单中热度的内容推荐给用户（微博热搜，</a:t>
            </a:r>
            <a:r>
              <a:rPr lang="en-US"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TopN</a:t>
            </a:r>
            <a:r>
              <a:rPr lang="zh-CN" altLang="en-US" sz="2200" kern="100" dirty="0">
                <a:latin typeface="宋体" panose="02010600030101010101" pitchFamily="2" charset="-122"/>
                <a:ea typeface="宋体" panose="02010600030101010101" pitchFamily="2" charset="-122"/>
                <a:cs typeface="Times New Roman" panose="02020603050405020304" pitchFamily="18" charset="0"/>
                <a:sym typeface="+mn-ea"/>
              </a:rPr>
              <a:t>商品）</a:t>
            </a:r>
            <a:endParaRPr sz="2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宋体" panose="02010600030101010101" pitchFamily="2" charset="-122"/>
                <a:ea typeface="宋体" panose="02010600030101010101" pitchFamily="2" charset="-122"/>
                <a:cs typeface="Times New Roman" panose="02020603050405020304" pitchFamily="18" charset="0"/>
                <a:sym typeface="+mn-ea"/>
              </a:rPr>
              <a:t>基于流行度的推荐是围绕流行度计算产生的推荐模型（不仅是</a:t>
            </a:r>
            <a:r>
              <a:rPr lang="en-US"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TopN</a:t>
            </a:r>
            <a:r>
              <a:rPr lang="zh-CN"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a:t>
            </a:r>
            <a:endParaRPr sz="22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200" kern="100" dirty="0">
                <a:latin typeface="宋体" panose="02010600030101010101" pitchFamily="2" charset="-122"/>
                <a:ea typeface="宋体" panose="02010600030101010101" pitchFamily="2" charset="-122"/>
                <a:cs typeface="Times New Roman" panose="02020603050405020304" pitchFamily="18" charset="0"/>
                <a:sym typeface="+mn-ea"/>
              </a:rPr>
              <a:t>解决冷启动问题 </a:t>
            </a:r>
            <a:r>
              <a:rPr lang="en-US" altLang="zh-CN" sz="2200" kern="100" dirty="0">
                <a:latin typeface="宋体" panose="02010600030101010101" pitchFamily="2" charset="-122"/>
                <a:ea typeface="宋体" panose="02010600030101010101" pitchFamily="2" charset="-122"/>
                <a:cs typeface="Times New Roman" panose="02020603050405020304" pitchFamily="18" charset="0"/>
                <a:sym typeface="+mn-ea"/>
              </a:rPr>
              <a:t>=&gt; </a:t>
            </a:r>
            <a:r>
              <a:rPr lang="zh-CN" sz="2200" kern="100" dirty="0">
                <a:latin typeface="宋体" panose="02010600030101010101" pitchFamily="2" charset="-122"/>
                <a:ea typeface="宋体" panose="02010600030101010101" pitchFamily="2" charset="-122"/>
                <a:cs typeface="Times New Roman" panose="02020603050405020304" pitchFamily="18" charset="0"/>
                <a:sym typeface="+mn-ea"/>
              </a:rPr>
              <a:t>根据流行度来推荐商品的算法，也就是</a:t>
            </a:r>
            <a:r>
              <a:rPr sz="2200" kern="100" dirty="0">
                <a:latin typeface="宋体" panose="02010600030101010101" pitchFamily="2" charset="-122"/>
                <a:ea typeface="宋体" panose="02010600030101010101" pitchFamily="2" charset="-122"/>
                <a:cs typeface="Times New Roman" panose="02020603050405020304" pitchFamily="18" charset="0"/>
                <a:sym typeface="+mn-ea"/>
              </a:rPr>
              <a:t>什么内容吸引用户，就给用户推荐什么内容</a:t>
            </a:r>
          </a:p>
          <a:p>
            <a:pPr marL="342900" indent="-342900" algn="just">
              <a:lnSpc>
                <a:spcPct val="150000"/>
              </a:lnSpc>
              <a:spcAft>
                <a:spcPts val="0"/>
              </a:spcAft>
              <a:buFont typeface="Arial" panose="020B0604020202020204" pitchFamily="34" charset="0"/>
              <a:buChar char="•"/>
            </a:pPr>
            <a:r>
              <a:rPr sz="2200" kern="100" dirty="0">
                <a:latin typeface="宋体" panose="02010600030101010101" pitchFamily="2" charset="-122"/>
                <a:ea typeface="宋体" panose="02010600030101010101" pitchFamily="2" charset="-122"/>
                <a:cs typeface="Times New Roman" panose="02020603050405020304" pitchFamily="18" charset="0"/>
                <a:sym typeface="+mn-ea"/>
              </a:rPr>
              <a:t>流行度</a:t>
            </a:r>
            <a:r>
              <a:rPr lang="zh-CN" sz="2200" kern="100" dirty="0">
                <a:latin typeface="宋体" panose="02010600030101010101" pitchFamily="2" charset="-122"/>
                <a:ea typeface="宋体" panose="02010600030101010101" pitchFamily="2" charset="-122"/>
                <a:cs typeface="Times New Roman" panose="02020603050405020304" pitchFamily="18" charset="0"/>
                <a:sym typeface="+mn-ea"/>
              </a:rPr>
              <a:t>是对商品热度的一种衡量方式，是否对推荐结果有效，还需要具体分析</a:t>
            </a:r>
            <a:endParaRPr lang="en-US" altLang="zh-CN" sz="22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13105" y="1299845"/>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流行度的衡量：</a:t>
            </a:r>
          </a:p>
          <a:p>
            <a:pPr marL="342900" indent="-342900" algn="just">
              <a:lnSpc>
                <a:spcPct val="150000"/>
              </a:lnSpc>
              <a:spcAft>
                <a:spcPts val="0"/>
              </a:spcAft>
              <a:buFont typeface="Arial" panose="020B0604020202020204" pitchFamily="34" charset="0"/>
              <a:buChar char="•"/>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流行度有多种度量的方式，可粗可细</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一段时间内的：总数</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Count</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，相对值</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Ratio</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可能性</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Possibility</a:t>
            </a:r>
          </a:p>
          <a:p>
            <a:pPr marL="0" indent="0" algn="just">
              <a:lnSpc>
                <a:spcPct val="150000"/>
              </a:lnSpc>
              <a:spcAft>
                <a:spcPts val="0"/>
              </a:spcAft>
              <a:buFont typeface="Arial" panose="020B0604020202020204" pitchFamily="34" charset="0"/>
              <a:buNone/>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某个</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被用户反馈的次数，</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用户热度</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用户总数，比如点击率、观看率，完播率</a:t>
            </a: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740410" y="3572510"/>
            <a:ext cx="6142355" cy="3119755"/>
          </a:xfrm>
          <a:prstGeom prst="rect">
            <a:avLst/>
          </a:prstGeom>
        </p:spPr>
      </p:pic>
    </p:spTree>
    <p:custDataLst>
      <p:tags r:id="rId1"/>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宋体" panose="02010600030101010101" pitchFamily="2" charset="-122"/>
                <a:ea typeface="宋体" panose="02010600030101010101" pitchFamily="2" charset="-122"/>
                <a:cs typeface="Times New Roman" panose="02020603050405020304" pitchFamily="18" charset="0"/>
              </a:rPr>
              <a:t>影响流行度的因素：</a:t>
            </a:r>
          </a:p>
          <a:p>
            <a:pPr marL="342900" indent="-342900" algn="just">
              <a:lnSpc>
                <a:spcPct val="150000"/>
              </a:lnSpc>
              <a:spcAft>
                <a:spcPts val="0"/>
              </a:spcAft>
              <a:buFont typeface="Arial" panose="020B0604020202020204" pitchFamily="34" charset="0"/>
              <a:buChar char="•"/>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时间因素</a:t>
            </a:r>
            <a:endParaRPr sz="20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电影上映的阶段（上映前，前</a:t>
            </a:r>
            <a:r>
              <a:rPr lang="en-US" altLang="zh-CN" sz="2000" kern="100" dirty="0">
                <a:latin typeface="宋体" panose="02010600030101010101" pitchFamily="2" charset="-122"/>
                <a:ea typeface="宋体" panose="02010600030101010101" pitchFamily="2" charset="-122"/>
                <a:cs typeface="Times New Roman" panose="02020603050405020304" pitchFamily="18" charset="0"/>
                <a:sym typeface="+mn-ea"/>
              </a:rPr>
              <a:t>3</a:t>
            </a:r>
            <a:r>
              <a:rPr lang="zh-CN" altLang="en-US" sz="2000" kern="100" dirty="0">
                <a:latin typeface="宋体" panose="02010600030101010101" pitchFamily="2" charset="-122"/>
                <a:ea typeface="宋体" panose="02010600030101010101" pitchFamily="2" charset="-122"/>
                <a:cs typeface="Times New Roman" panose="02020603050405020304" pitchFamily="18" charset="0"/>
                <a:sym typeface="+mn-ea"/>
              </a:rPr>
              <a:t>天，上映中期，尾声）</a:t>
            </a:r>
            <a:endParaRPr lang="zh-CN" sz="20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用户使用的时间（早上，中午，晚上）</a:t>
            </a:r>
          </a:p>
          <a:p>
            <a:pPr algn="just">
              <a:lnSpc>
                <a:spcPct val="150000"/>
              </a:lnSpc>
              <a:spcAft>
                <a:spcPts val="0"/>
              </a:spcAft>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空间因素</a:t>
            </a:r>
          </a:p>
          <a:p>
            <a:pPr marL="0" indent="0" algn="just">
              <a:lnSpc>
                <a:spcPct val="150000"/>
              </a:lnSpc>
              <a:spcAft>
                <a:spcPts val="0"/>
              </a:spcAft>
              <a:buNone/>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用户所在的位置，比如某个电影在南方和北方票房的差别，地域属性</a:t>
            </a:r>
          </a:p>
          <a:p>
            <a:pPr marL="0" indent="0" algn="just">
              <a:lnSpc>
                <a:spcPct val="150000"/>
              </a:lnSpc>
              <a:spcAft>
                <a:spcPts val="0"/>
              </a:spcAft>
              <a:buNone/>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某个餐厅在不同位置的流行度</a:t>
            </a:r>
          </a:p>
          <a:p>
            <a:pPr marL="0" indent="0" algn="just">
              <a:lnSpc>
                <a:spcPct val="150000"/>
              </a:lnSpc>
              <a:spcAft>
                <a:spcPts val="0"/>
              </a:spcAft>
              <a:buNone/>
            </a:pPr>
            <a:r>
              <a:rPr lang="zh-CN" sz="2000" kern="100" dirty="0">
                <a:latin typeface="宋体" panose="02010600030101010101" pitchFamily="2" charset="-122"/>
                <a:ea typeface="宋体" panose="02010600030101010101" pitchFamily="2" charset="-122"/>
                <a:cs typeface="Times New Roman" panose="02020603050405020304" pitchFamily="18" charset="0"/>
                <a:sym typeface="+mn-ea"/>
              </a:rPr>
              <a:t>一个网站不同</a:t>
            </a:r>
            <a:r>
              <a:rPr lang="en-US" altLang="zh-CN" sz="2000" kern="100" dirty="0">
                <a:latin typeface="宋体" panose="02010600030101010101" pitchFamily="2" charset="-122"/>
                <a:ea typeface="宋体" panose="02010600030101010101" pitchFamily="2" charset="-122"/>
                <a:cs typeface="Times New Roman" panose="02020603050405020304" pitchFamily="18" charset="0"/>
                <a:sym typeface="+mn-ea"/>
              </a:rPr>
              <a:t>Banner</a:t>
            </a:r>
            <a:r>
              <a:rPr lang="zh-CN" altLang="zh-CN" sz="2000" kern="100" dirty="0">
                <a:latin typeface="宋体" panose="02010600030101010101" pitchFamily="2" charset="-122"/>
                <a:ea typeface="宋体" panose="02010600030101010101" pitchFamily="2" charset="-122"/>
                <a:cs typeface="Times New Roman" panose="02020603050405020304" pitchFamily="18" charset="0"/>
                <a:sym typeface="+mn-ea"/>
              </a:rPr>
              <a:t>位置带来的</a:t>
            </a:r>
            <a:r>
              <a:rPr lang="zh-CN" altLang="zh-CN" sz="2000" kern="100" dirty="0" smtClean="0">
                <a:latin typeface="宋体" panose="02010600030101010101" pitchFamily="2" charset="-122"/>
                <a:ea typeface="宋体" panose="02010600030101010101" pitchFamily="2" charset="-122"/>
                <a:cs typeface="Times New Roman" panose="02020603050405020304" pitchFamily="18" charset="0"/>
                <a:sym typeface="+mn-ea"/>
              </a:rPr>
              <a:t>影响</a:t>
            </a:r>
            <a:endParaRPr lang="zh-CN" sz="2000" kern="100" dirty="0">
              <a:latin typeface="宋体" panose="02010600030101010101" pitchFamily="2" charset="-122"/>
              <a:ea typeface="宋体" panose="02010600030101010101" pitchFamily="2"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矩阵分解方法在推荐算法中的位置</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362710"/>
            <a:ext cx="11095355" cy="495427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latin typeface="宋体" panose="02010600030101010101" pitchFamily="2" charset="-122"/>
                <a:ea typeface="宋体" panose="02010600030101010101" pitchFamily="2" charset="-122"/>
              </a:rPr>
              <a:t>协同过滤是推荐系统的主流思想之一：</a:t>
            </a:r>
          </a:p>
          <a:p>
            <a:pPr>
              <a:lnSpc>
                <a:spcPct val="150000"/>
              </a:lnSpc>
            </a:pPr>
            <a:r>
              <a:rPr lang="zh-CN" sz="1800" dirty="0">
                <a:latin typeface="宋体" panose="02010600030101010101" pitchFamily="2" charset="-122"/>
                <a:ea typeface="宋体" panose="02010600030101010101" pitchFamily="2" charset="-122"/>
              </a:rPr>
              <a:t>基于邻域的协同过滤</a:t>
            </a:r>
          </a:p>
          <a:p>
            <a:pPr lvl="1">
              <a:lnSpc>
                <a:spcPct val="150000"/>
              </a:lnSpc>
            </a:pPr>
            <a:r>
              <a:rPr lang="en-US" altLang="zh-CN" sz="1800" dirty="0">
                <a:latin typeface="宋体" panose="02010600030101010101" pitchFamily="2" charset="-122"/>
                <a:ea typeface="宋体" panose="02010600030101010101" pitchFamily="2" charset="-122"/>
              </a:rPr>
              <a:t>UserCF</a:t>
            </a:r>
          </a:p>
          <a:p>
            <a:pPr lvl="1">
              <a:lnSpc>
                <a:spcPct val="150000"/>
              </a:lnSpc>
            </a:pPr>
            <a:r>
              <a:rPr lang="en-US" altLang="zh-CN" sz="1800" dirty="0">
                <a:latin typeface="宋体" panose="02010600030101010101" pitchFamily="2" charset="-122"/>
                <a:ea typeface="宋体" panose="02010600030101010101" pitchFamily="2" charset="-122"/>
              </a:rPr>
              <a:t>ItemCF</a:t>
            </a:r>
            <a:endParaRPr lang="zh-CN" sz="1800" dirty="0">
              <a:latin typeface="宋体" panose="02010600030101010101" pitchFamily="2" charset="-122"/>
              <a:ea typeface="宋体" panose="02010600030101010101" pitchFamily="2" charset="-122"/>
            </a:endParaRPr>
          </a:p>
          <a:p>
            <a:pPr>
              <a:lnSpc>
                <a:spcPct val="150000"/>
              </a:lnSpc>
            </a:pPr>
            <a:r>
              <a:rPr lang="zh-CN" altLang="zh-CN" sz="1800" dirty="0">
                <a:latin typeface="宋体" panose="02010600030101010101" pitchFamily="2" charset="-122"/>
                <a:ea typeface="宋体" panose="02010600030101010101" pitchFamily="2" charset="-122"/>
              </a:rPr>
              <a:t>基于模型的协同过滤</a:t>
            </a:r>
          </a:p>
          <a:p>
            <a:pPr lvl="1">
              <a:lnSpc>
                <a:spcPct val="150000"/>
              </a:lnSpc>
            </a:pPr>
            <a:r>
              <a:rPr lang="zh-CN" altLang="zh-CN" sz="1800" dirty="0">
                <a:latin typeface="宋体" panose="02010600030101010101" pitchFamily="2" charset="-122"/>
                <a:ea typeface="宋体" panose="02010600030101010101" pitchFamily="2" charset="-122"/>
              </a:rPr>
              <a:t>隐语义模型（LFM, Latent Factor Model）</a:t>
            </a:r>
          </a:p>
          <a:p>
            <a:pPr lvl="2">
              <a:lnSpc>
                <a:spcPct val="150000"/>
              </a:lnSpc>
            </a:pPr>
            <a:r>
              <a:rPr lang="zh-CN" altLang="zh-CN" sz="1800" b="1" dirty="0">
                <a:latin typeface="宋体" panose="02010600030101010101" pitchFamily="2" charset="-122"/>
                <a:ea typeface="宋体" panose="02010600030101010101" pitchFamily="2" charset="-122"/>
              </a:rPr>
              <a:t>矩阵分解（MF）</a:t>
            </a:r>
            <a:endParaRPr lang="zh-CN" altLang="zh-CN" sz="1800" dirty="0">
              <a:latin typeface="宋体" panose="02010600030101010101" pitchFamily="2" charset="-122"/>
              <a:ea typeface="宋体" panose="02010600030101010101" pitchFamily="2" charset="-122"/>
            </a:endParaRPr>
          </a:p>
          <a:p>
            <a:pPr lvl="2">
              <a:lnSpc>
                <a:spcPct val="150000"/>
              </a:lnSpc>
            </a:pPr>
            <a:r>
              <a:rPr lang="zh-CN" altLang="zh-CN" sz="1800" dirty="0">
                <a:latin typeface="宋体" panose="02010600030101010101" pitchFamily="2" charset="-122"/>
                <a:ea typeface="宋体" panose="02010600030101010101" pitchFamily="2" charset="-122"/>
              </a:rPr>
              <a:t>LDA, LSA, pLSA</a:t>
            </a:r>
          </a:p>
          <a:p>
            <a:pPr lvl="1">
              <a:lnSpc>
                <a:spcPct val="150000"/>
              </a:lnSpc>
            </a:pPr>
            <a:r>
              <a:rPr lang="zh-CN" altLang="zh-CN" sz="1800" dirty="0">
                <a:latin typeface="宋体" panose="02010600030101010101" pitchFamily="2" charset="-122"/>
                <a:ea typeface="宋体" panose="02010600030101010101" pitchFamily="2" charset="-122"/>
              </a:rPr>
              <a:t>基于贝叶斯网络</a:t>
            </a:r>
          </a:p>
          <a:p>
            <a:pPr lvl="1">
              <a:lnSpc>
                <a:spcPct val="150000"/>
              </a:lnSpc>
            </a:pPr>
            <a:r>
              <a:rPr lang="zh-CN" altLang="zh-CN" sz="1800" dirty="0">
                <a:latin typeface="宋体" panose="02010600030101010101" pitchFamily="2" charset="-122"/>
                <a:ea typeface="宋体" panose="02010600030101010101" pitchFamily="2" charset="-122"/>
              </a:rPr>
              <a:t>基于SVM</a:t>
            </a:r>
          </a:p>
          <a:p>
            <a:pPr marL="0" indent="0">
              <a:lnSpc>
                <a:spcPct val="150000"/>
              </a:lnSpc>
              <a:buNone/>
            </a:pPr>
            <a:endParaRPr lang="zh-CN" sz="1800" dirty="0">
              <a:latin typeface="宋体" panose="02010600030101010101" pitchFamily="2" charset="-122"/>
              <a:ea typeface="宋体" panose="02010600030101010101" pitchFamily="2" charset="-122"/>
            </a:endParaRPr>
          </a:p>
        </p:txBody>
      </p:sp>
      <p:pic>
        <p:nvPicPr>
          <p:cNvPr id="4" name="图片 3" descr="常用推荐算法-2"/>
          <p:cNvPicPr>
            <a:picLocks noChangeAspect="1"/>
          </p:cNvPicPr>
          <p:nvPr/>
        </p:nvPicPr>
        <p:blipFill>
          <a:blip r:embed="rId2"/>
          <a:stretch>
            <a:fillRect/>
          </a:stretch>
        </p:blipFill>
        <p:spPr>
          <a:xfrm>
            <a:off x="5783580" y="1615440"/>
            <a:ext cx="5578475" cy="405066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76045"/>
            <a:ext cx="1036256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影响流行度的因素：</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社会心理因素</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一个商品，歌曲是否流行，未必代表它本身质量好坏，与从众心理也有关</a:t>
            </a:r>
          </a:p>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社会心理学家阿西曾经做过验证从众心理的实验，结果表明测试者中大约有</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2/3</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到</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3/4的人都具有从众行为 </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从众心理是普遍现象</a:t>
            </a: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个性 VS 群体</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环境压力，个体容易受到群体的影响，在群体中个性会被淹没，群体思想将会占主导地位</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经济利益最大化，群体行为采用该群体利益最大化的方式</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节省分析成本，直接</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follow</a:t>
            </a:r>
            <a:r>
              <a:rPr lang="zh-CN" altLang="zh-CN" sz="2000" kern="100" dirty="0" smtClean="0">
                <a:latin typeface="PingFang SC" panose="020B0400000000000000" pitchFamily="34" charset="-122"/>
                <a:ea typeface="PingFang SC" panose="020B0400000000000000" pitchFamily="34" charset="-122"/>
                <a:cs typeface="Times New Roman" panose="02020603050405020304" pitchFamily="18" charset="0"/>
                <a:sym typeface="+mn-ea"/>
              </a:rPr>
              <a:t>群体行为</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76045"/>
            <a:ext cx="60369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从数据集中了解流行度的趋势：</a:t>
            </a:r>
          </a:p>
          <a:p>
            <a:pPr marL="0" indent="0" algn="just">
              <a:lnSpc>
                <a:spcPct val="150000"/>
              </a:lnSpc>
              <a:spcAft>
                <a:spcPts val="0"/>
              </a:spcAft>
              <a:buFont typeface="Arial" panose="020B0604020202020204" pitchFamily="34" charset="0"/>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1</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分所占比例很小，但对于系统来说价值最大</a:t>
            </a: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Youtube</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中</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5</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1</a:t>
            </a: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分的价值最大）</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所占比例很小</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低流行度的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评分差异大（越不流行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自己的喜好来判断）</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评分差异小（越流行</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群体的喜好影响力大）</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7685405" y="1276985"/>
            <a:ext cx="3171825" cy="2495550"/>
          </a:xfrm>
          <a:prstGeom prst="rect">
            <a:avLst/>
          </a:prstGeom>
        </p:spPr>
      </p:pic>
      <p:pic>
        <p:nvPicPr>
          <p:cNvPr id="3" name="图片 2"/>
          <p:cNvPicPr>
            <a:picLocks noChangeAspect="1"/>
          </p:cNvPicPr>
          <p:nvPr/>
        </p:nvPicPr>
        <p:blipFill>
          <a:blip r:embed="rId5"/>
          <a:stretch>
            <a:fillRect/>
          </a:stretch>
        </p:blipFill>
        <p:spPr>
          <a:xfrm>
            <a:off x="7082155" y="4276090"/>
            <a:ext cx="4162425" cy="1590675"/>
          </a:xfrm>
          <a:prstGeom prst="rect">
            <a:avLst/>
          </a:prstGeom>
        </p:spPr>
      </p:pic>
    </p:spTree>
    <p:custDataLst>
      <p:tags r:id="rId1"/>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认知流行度</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376045"/>
            <a:ext cx="603694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从数据集中了解流行度的趋势：</a:t>
            </a:r>
          </a:p>
          <a:p>
            <a:pPr marL="0" indent="0" algn="just">
              <a:lnSpc>
                <a:spcPct val="150000"/>
              </a:lnSpc>
              <a:spcAft>
                <a:spcPts val="0"/>
              </a:spcAft>
              <a:buFont typeface="Arial" panose="020B0604020202020204" pitchFamily="34" charset="0"/>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MovieLens</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数据集</a:t>
            </a: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en-US"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高中低评分的电影，评分随时间变化的趋势相似</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评分随时间的变化趋势，都是先升高再降低 </a:t>
            </a:r>
          </a:p>
          <a:p>
            <a:pPr marL="0" indent="0" algn="just">
              <a:lnSpc>
                <a:spcPct val="150000"/>
              </a:lnSpc>
              <a:spcAft>
                <a:spcPts val="0"/>
              </a:spcAft>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评分趋势随时间的变化规律很重要</a:t>
            </a:r>
          </a:p>
          <a:p>
            <a:pPr algn="just">
              <a:lnSpc>
                <a:spcPct val="150000"/>
              </a:lnSpc>
              <a:spcAft>
                <a:spcPts val="0"/>
              </a:spcAft>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高流行度的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，评分波动越小，反之低流行度的</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，评分波动大</a:t>
            </a:r>
          </a:p>
          <a:p>
            <a:pPr marL="0" indent="0" algn="just">
              <a:lnSpc>
                <a:spcPct val="150000"/>
              </a:lnSpc>
              <a:spcAft>
                <a:spcPts val="0"/>
              </a:spcAft>
              <a:buNone/>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用户的从众心理</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7042785" y="1376045"/>
            <a:ext cx="3596640" cy="1651000"/>
          </a:xfrm>
          <a:prstGeom prst="rect">
            <a:avLst/>
          </a:prstGeom>
        </p:spPr>
      </p:pic>
      <p:pic>
        <p:nvPicPr>
          <p:cNvPr id="5" name="图片 4"/>
          <p:cNvPicPr>
            <a:picLocks noChangeAspect="1"/>
          </p:cNvPicPr>
          <p:nvPr/>
        </p:nvPicPr>
        <p:blipFill>
          <a:blip r:embed="rId5"/>
          <a:stretch>
            <a:fillRect/>
          </a:stretch>
        </p:blipFill>
        <p:spPr>
          <a:xfrm>
            <a:off x="7099935" y="3027045"/>
            <a:ext cx="3519170" cy="1805940"/>
          </a:xfrm>
          <a:prstGeom prst="rect">
            <a:avLst/>
          </a:prstGeom>
        </p:spPr>
      </p:pic>
      <p:pic>
        <p:nvPicPr>
          <p:cNvPr id="6" name="图片 5"/>
          <p:cNvPicPr>
            <a:picLocks noChangeAspect="1"/>
          </p:cNvPicPr>
          <p:nvPr/>
        </p:nvPicPr>
        <p:blipFill>
          <a:blip r:embed="rId6"/>
          <a:stretch>
            <a:fillRect/>
          </a:stretch>
        </p:blipFill>
        <p:spPr>
          <a:xfrm>
            <a:off x="7202170" y="4828540"/>
            <a:ext cx="3519170" cy="1689735"/>
          </a:xfrm>
          <a:prstGeom prst="rect">
            <a:avLst/>
          </a:prstGeom>
        </p:spPr>
      </p:pic>
    </p:spTree>
    <p:custDataLst>
      <p:tags r:id="rId1"/>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101752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冷启动问题</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当用户行为信息不足时，采用非个性化推荐</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算法本质，</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什么内容吸引用户，就给用户推荐什么内容</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也需要有</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代表性和区分性</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，即</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不能</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太</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大众化或老少</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皆</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宜 </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无法区分</a:t>
            </a:r>
            <a:r>
              <a:rPr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用户的兴趣</a:t>
            </a: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多样性，用户兴趣的可能性很多，为了匹配兴趣的多样性 </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=&gt; </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提供具有较高覆盖率的启动</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集合（这些物品能覆盖主流的用户兴趣）</a:t>
            </a:r>
          </a:p>
          <a:p>
            <a:pPr marL="342900" indent="-342900" algn="just">
              <a:lnSpc>
                <a:spcPct val="150000"/>
              </a:lnSpc>
              <a:spcAft>
                <a:spcPts val="0"/>
              </a:spcAft>
              <a:buFont typeface="Arial" panose="020B0604020202020204" pitchFamily="34" charset="0"/>
              <a:buChar char="•"/>
            </a:pPr>
            <a:endPar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352425" y="1671320"/>
            <a:ext cx="633095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SIGIR 2018最佳论文：Should I Follow the Crowd? A Probabilistic Analysis of the Effectiveness of Popularity in Recommender Systems</a:t>
            </a:r>
          </a:p>
          <a:p>
            <a:pPr marL="0" indent="0" algn="just">
              <a:lnSpc>
                <a:spcPct val="150000"/>
              </a:lnSpc>
              <a:spcAft>
                <a:spcPts val="0"/>
              </a:spcAft>
              <a:buFont typeface="Arial" panose="020B0604020202020204" pitchFamily="34" charset="0"/>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http://ir.ii.uam.es/pubs/sigir2018.pdf</a:t>
            </a:r>
          </a:p>
          <a:p>
            <a:pPr marL="342900" indent="-342900" algn="just">
              <a:lnSpc>
                <a:spcPct val="150000"/>
              </a:lnSpc>
              <a:spcAft>
                <a:spcPts val="0"/>
              </a:spcAft>
              <a:buFont typeface="Arial" panose="020B0604020202020204" pitchFamily="34" charset="0"/>
              <a:buChar char="•"/>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MovieLens</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，公开数据集</a:t>
            </a:r>
          </a:p>
          <a:p>
            <a:pPr marL="342900" indent="-342900" algn="just">
              <a:lnSpc>
                <a:spcPct val="150000"/>
              </a:lnSpc>
              <a:spcAft>
                <a:spcPts val="0"/>
              </a:spcAft>
              <a:buFont typeface="Arial" panose="020B0604020202020204" pitchFamily="34" charset="0"/>
              <a:buChar char="•"/>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Crowdsourced 100k</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，众包数据集，没有公开网站中的常见偏见</a:t>
            </a:r>
            <a:endParaRPr 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马太效应</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Crowdsourced</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中没有</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MovieLens</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中明显</a:t>
            </a:r>
            <a:endParaRPr 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长尾理论</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普遍存在。用户的小众需求加起来非常重要</a:t>
            </a:r>
          </a:p>
          <a:p>
            <a:pPr marL="342900" indent="-342900" algn="just">
              <a:lnSpc>
                <a:spcPct val="150000"/>
              </a:lnSpc>
              <a:spcAft>
                <a:spcPts val="0"/>
              </a:spcAft>
              <a:buFont typeface="Arial" panose="020B0604020202020204" pitchFamily="34" charset="0"/>
              <a:buChar cha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946775" y="1258570"/>
            <a:ext cx="6276975" cy="2790825"/>
          </a:xfrm>
          <a:prstGeom prst="rect">
            <a:avLst/>
          </a:prstGeom>
        </p:spPr>
      </p:pic>
    </p:spTree>
    <p:custDataLst>
      <p:tags r:id="rId1"/>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00075" y="1671320"/>
            <a:ext cx="90538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 </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VS </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个性化推荐</a:t>
            </a:r>
            <a:endParaRPr 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长尾理论，市场上冷门产品所占据的共同市场份额不低于热门产品所占据的市场份额。因为热门商品需求很高，但数量少。相反，单个冷门商品需求少，但数据量巨大</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流行度较高的item，较少体现用户个性</a:t>
            </a:r>
          </a:p>
          <a:p>
            <a:pPr marL="342900" indent="-342900" algn="just">
              <a:lnSpc>
                <a:spcPct val="150000"/>
              </a:lnSpc>
              <a:spcAft>
                <a:spcPts val="0"/>
              </a:spcAft>
              <a:buFont typeface="Arial" panose="020B0604020202020204" pitchFamily="34" charset="0"/>
              <a:buChar char="•"/>
            </a:pPr>
            <a:r>
              <a:rPr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流行度较低的item，更能代表用户个性（兴趣），计算用户相似度更准确</a:t>
            </a:r>
          </a:p>
          <a:p>
            <a:pPr marL="0" indent="0" algn="just">
              <a:lnSpc>
                <a:spcPct val="150000"/>
              </a:lnSpc>
              <a:spcAft>
                <a:spcPts val="0"/>
              </a:spcAft>
              <a:buFont typeface="Arial" panose="020B0604020202020204" pitchFamily="34" charset="0"/>
              <a:buNone/>
            </a:pPr>
            <a:r>
              <a:rPr 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&gt;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 我们在计算相似度推荐的时候，可以推荐相似度高，但不流行的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endParaRPr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00075" y="1671320"/>
            <a:ext cx="90538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流行度对于用户相似度的计算影响</a:t>
            </a:r>
            <a:endParaRPr 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sz="1800" kern="100" dirty="0">
                <a:latin typeface="宋体" panose="02010600030101010101" pitchFamily="2" charset="-122"/>
                <a:ea typeface="宋体" panose="02010600030101010101" pitchFamily="2" charset="-122"/>
                <a:cs typeface="Times New Roman" panose="02020603050405020304" pitchFamily="18" charset="0"/>
                <a:sym typeface="+mn-ea"/>
              </a:rPr>
              <a:t>用户之间是否相似，应该考虑共同item的流行度</a:t>
            </a:r>
          </a:p>
          <a:p>
            <a:pPr marL="342900" indent="-342900" algn="just">
              <a:lnSpc>
                <a:spcPct val="150000"/>
              </a:lnSpc>
              <a:spcAft>
                <a:spcPts val="0"/>
              </a:spcAft>
              <a:buFont typeface="Arial" panose="020B0604020202020204" pitchFamily="34" charset="0"/>
              <a:buChar char="•"/>
            </a:pPr>
            <a:endParaRPr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algn="just">
              <a:lnSpc>
                <a:spcPct val="150000"/>
              </a:lnSpc>
              <a:spcAft>
                <a:spcPts val="0"/>
              </a:spcAft>
            </a:pPr>
            <a:r>
              <a:rPr lang="en-US" sz="1800" kern="100" dirty="0">
                <a:latin typeface="宋体" panose="02010600030101010101" pitchFamily="2" charset="-122"/>
                <a:ea typeface="宋体" panose="02010600030101010101" pitchFamily="2" charset="-122"/>
                <a:cs typeface="Times New Roman" panose="02020603050405020304" pitchFamily="18" charset="0"/>
                <a:sym typeface="+mn-ea"/>
              </a:rPr>
              <a:t>avg_pop</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：平均流行度</a:t>
            </a:r>
          </a:p>
          <a:p>
            <a:pPr algn="just">
              <a:lnSpc>
                <a:spcPct val="150000"/>
              </a:lnSpc>
              <a:spcAft>
                <a:spcPts val="0"/>
              </a:spcAft>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item_pop(i)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 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的流行度</a:t>
            </a: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考虑流行度的影响，修正之后的相似度计算</a:t>
            </a:r>
          </a:p>
          <a:p>
            <a:pPr marL="0" indent="0" algn="just">
              <a:lnSpc>
                <a:spcPct val="150000"/>
              </a:lnSpc>
              <a:spcAft>
                <a:spcPts val="0"/>
              </a:spcAft>
              <a:buFont typeface="Arial" panose="020B0604020202020204" pitchFamily="34" charset="0"/>
              <a:buNone/>
            </a:pPr>
            <a:endParaRPr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 name="对象 -2147482616"/>
          <p:cNvGraphicFramePr>
            <a:graphicFrameLocks noChangeAspect="1"/>
          </p:cNvGraphicFramePr>
          <p:nvPr/>
        </p:nvGraphicFramePr>
        <p:xfrm>
          <a:off x="2064385" y="2730183"/>
          <a:ext cx="3364230" cy="803275"/>
        </p:xfrm>
        <a:graphic>
          <a:graphicData uri="http://schemas.openxmlformats.org/presentationml/2006/ole">
            <mc:AlternateContent xmlns:mc="http://schemas.openxmlformats.org/markup-compatibility/2006">
              <mc:Choice xmlns:v="urn:schemas-microsoft-com:vml" Requires="v">
                <p:oleObj spid="_x0000_s20489" r:id="rId5" imgW="1777365" imgH="419100" progId="Equation.KSEE3">
                  <p:embed/>
                </p:oleObj>
              </mc:Choice>
              <mc:Fallback>
                <p:oleObj r:id="rId5" imgW="1777365" imgH="419100" progId="Equation.KSEE3">
                  <p:embed/>
                  <p:pic>
                    <p:nvPicPr>
                      <p:cNvPr id="0" name="图片 3075"/>
                      <p:cNvPicPr/>
                      <p:nvPr/>
                    </p:nvPicPr>
                    <p:blipFill>
                      <a:blip r:embed="rId6"/>
                      <a:stretch>
                        <a:fillRect/>
                      </a:stretch>
                    </p:blipFill>
                    <p:spPr>
                      <a:xfrm>
                        <a:off x="2064385" y="2730183"/>
                        <a:ext cx="3364230" cy="803275"/>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2064385" y="4922521"/>
          <a:ext cx="3534410" cy="1412240"/>
        </p:xfrm>
        <a:graphic>
          <a:graphicData uri="http://schemas.openxmlformats.org/presentationml/2006/ole">
            <mc:AlternateContent xmlns:mc="http://schemas.openxmlformats.org/markup-compatibility/2006">
              <mc:Choice xmlns:v="urn:schemas-microsoft-com:vml" Requires="v">
                <p:oleObj spid="_x0000_s20490" r:id="rId7" imgW="1866900" imgH="736600" progId="Equation.KSEE3">
                  <p:embed/>
                </p:oleObj>
              </mc:Choice>
              <mc:Fallback>
                <p:oleObj r:id="rId7" imgW="1866900" imgH="736600" progId="Equation.KSEE3">
                  <p:embed/>
                  <p:pic>
                    <p:nvPicPr>
                      <p:cNvPr id="0" name="图片 3075"/>
                      <p:cNvPicPr/>
                      <p:nvPr/>
                    </p:nvPicPr>
                    <p:blipFill>
                      <a:blip r:embed="rId8"/>
                      <a:stretch>
                        <a:fillRect/>
                      </a:stretch>
                    </p:blipFill>
                    <p:spPr>
                      <a:xfrm>
                        <a:off x="2064385" y="4922521"/>
                        <a:ext cx="3534410" cy="141224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基于流行度的推荐</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600075" y="1671320"/>
            <a:ext cx="917194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流行度对于推荐结果的影响</a:t>
            </a:r>
            <a:endParaRPr 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假设邻居个数取为</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10</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，对于某个</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 A</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有</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5</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个邻居感兴趣，另外</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 B</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也有</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5</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个邻居感兴趣。此时</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 A</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的流行度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&gt;&gt; item B</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，该优先推荐哪个？</a:t>
            </a:r>
            <a:endParaRPr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推荐度不只与被反馈的次数有关</a:t>
            </a: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同样引入权重因子，考虑</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流行度的影响</a:t>
            </a:r>
          </a:p>
          <a:p>
            <a:pPr marL="342900" indent="-342900" algn="just">
              <a:lnSpc>
                <a:spcPct val="150000"/>
              </a:lnSpc>
              <a:spcAft>
                <a:spcPts val="0"/>
              </a:spcAft>
              <a:buFont typeface="Arial" panose="020B0604020202020204" pitchFamily="34" charset="0"/>
              <a:buChar char="•"/>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item_pop(i)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 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的流行度</a:t>
            </a:r>
          </a:p>
          <a:p>
            <a:pPr marL="342900" indent="-342900" algn="just">
              <a:lnSpc>
                <a:spcPct val="150000"/>
              </a:lnSpc>
              <a:spcAft>
                <a:spcPts val="0"/>
              </a:spcAft>
              <a:buFont typeface="Arial" panose="020B0604020202020204" pitchFamily="34" charset="0"/>
              <a:buChar char="•"/>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进行</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TopN</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推荐的时候，既考虑反馈次数，也要考虑流行度的降权影响</a:t>
            </a:r>
          </a:p>
          <a:p>
            <a:pPr marL="0" indent="0" algn="just">
              <a:lnSpc>
                <a:spcPct val="150000"/>
              </a:lnSpc>
              <a:spcAft>
                <a:spcPts val="0"/>
              </a:spcAft>
              <a:buFont typeface="Arial" panose="020B0604020202020204" pitchFamily="34" charset="0"/>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即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num(i) * weigth_r(i)</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，然后进行</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TopN</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推荐</a:t>
            </a:r>
            <a:endParaRPr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2" name="对象 -2147482616"/>
          <p:cNvGraphicFramePr>
            <a:graphicFrameLocks noChangeAspect="1"/>
          </p:cNvGraphicFramePr>
          <p:nvPr/>
        </p:nvGraphicFramePr>
        <p:xfrm>
          <a:off x="6557010" y="3564891"/>
          <a:ext cx="4255770" cy="803910"/>
        </p:xfrm>
        <a:graphic>
          <a:graphicData uri="http://schemas.openxmlformats.org/presentationml/2006/ole">
            <mc:AlternateContent xmlns:mc="http://schemas.openxmlformats.org/markup-compatibility/2006">
              <mc:Choice xmlns:v="urn:schemas-microsoft-com:vml" Requires="v">
                <p:oleObj spid="_x0000_s21510" r:id="rId5" imgW="2247900" imgH="419100" progId="Equation.KSEE3">
                  <p:embed/>
                </p:oleObj>
              </mc:Choice>
              <mc:Fallback>
                <p:oleObj r:id="rId5" imgW="2247900" imgH="419100" progId="Equation.KSEE3">
                  <p:embed/>
                  <p:pic>
                    <p:nvPicPr>
                      <p:cNvPr id="0" name="图片 3075"/>
                      <p:cNvPicPr/>
                      <p:nvPr/>
                    </p:nvPicPr>
                    <p:blipFill>
                      <a:blip r:embed="rId6"/>
                      <a:stretch>
                        <a:fillRect/>
                      </a:stretch>
                    </p:blipFill>
                    <p:spPr>
                      <a:xfrm>
                        <a:off x="6557010" y="3564891"/>
                        <a:ext cx="4255770" cy="803910"/>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r>
              <a:rPr lang="zh-CN" altLang="en-US" dirty="0">
                <a:ea typeface="宋体" panose="02010600030101010101" pitchFamily="2" charset="-122"/>
                <a:sym typeface="+mn-ea"/>
              </a:rPr>
              <a:t>流行度</a:t>
            </a:r>
            <a:r>
              <a:rPr lang="en-US" altLang="zh-CN" dirty="0">
                <a:ea typeface="宋体" panose="02010600030101010101" pitchFamily="2" charset="-122"/>
                <a:sym typeface="+mn-ea"/>
              </a:rPr>
              <a:t>)</a:t>
            </a: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我们需要考虑到推荐系统本身的特性</a:t>
            </a: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冷启动，</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数据稀疏性</a:t>
            </a:r>
          </a:p>
          <a:p>
            <a:pPr marL="0" indent="0" algn="just">
              <a:lnSpc>
                <a:spcPct val="150000"/>
              </a:lnSpc>
              <a:spcAft>
                <a:spcPts val="0"/>
              </a:spcAft>
              <a:buFont typeface="Arial" panose="020B0604020202020204" pitchFamily="34" charset="0"/>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Netflix研究表明</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新用户在冷启动阶段更倾向于热门排行榜的，老用户会更加需要长尾推荐。</a:t>
            </a:r>
          </a:p>
          <a:p>
            <a:pPr marL="0" indent="0" algn="just">
              <a:lnSpc>
                <a:spcPct val="150000"/>
              </a:lnSpc>
              <a:spcAft>
                <a:spcPts val="0"/>
              </a:spcAft>
              <a:buFont typeface="Arial" panose="020B0604020202020204" pitchFamily="34" charset="0"/>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 </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对于新用户，</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采用非个性化推荐（基于流行度的推荐）</a:t>
            </a:r>
          </a:p>
          <a:p>
            <a:pPr marL="0" indent="0" algn="just">
              <a:lnSpc>
                <a:spcPct val="150000"/>
              </a:lnSpc>
              <a:spcAft>
                <a:spcPts val="0"/>
              </a:spcAft>
              <a:buFont typeface="Arial" panose="020B0604020202020204" pitchFamily="34" charset="0"/>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 对于老用户，可以考虑高流行度对商品推荐的降权影响，挖掘长尾</a:t>
            </a:r>
            <a:endParaRPr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需要考虑到不同网站的特性</a:t>
            </a:r>
            <a:endParaRPr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电商网站，比如唯品会特卖，目标是打造爆款</a:t>
            </a:r>
            <a:endParaRPr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婚恋网站，比如世纪佳缘，目标是让更多人活跃起来</a:t>
            </a:r>
          </a:p>
        </p:txBody>
      </p:sp>
    </p:spTree>
    <p:custDataLst>
      <p:tags r:id="rId1"/>
    </p:custData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r>
              <a:rPr lang="zh-CN" altLang="en-US" dirty="0">
                <a:ea typeface="宋体" panose="02010600030101010101" pitchFamily="2" charset="-122"/>
                <a:sym typeface="+mn-ea"/>
              </a:rPr>
              <a:t>流行度</a:t>
            </a:r>
            <a:r>
              <a:rPr lang="en-US" altLang="zh-CN" dirty="0">
                <a:ea typeface="宋体" panose="02010600030101010101" pitchFamily="2" charset="-122"/>
                <a:sym typeface="+mn-ea"/>
              </a:rPr>
              <a:t>)</a:t>
            </a: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我们需要考虑到推荐系统本身的特性</a:t>
            </a: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脆弱性</a:t>
            </a:r>
            <a:endParaRPr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只要有利益，就会有作弊的可能性</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0" indent="0" algn="just">
              <a:lnSpc>
                <a:spcPct val="150000"/>
              </a:lnSpc>
              <a:spcAft>
                <a:spcPts val="0"/>
              </a:spcAft>
              <a:buFont typeface="Arial" panose="020B0604020202020204" pitchFamily="34" charset="0"/>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协同过滤的原理是挖掘相似的用户，通过他们的行为进行推荐。</a:t>
            </a:r>
          </a:p>
          <a:p>
            <a:pPr marL="0" indent="0" algn="just">
              <a:lnSpc>
                <a:spcPct val="150000"/>
              </a:lnSpc>
              <a:spcAft>
                <a:spcPts val="0"/>
              </a:spcAft>
              <a:buFont typeface="Arial" panose="020B0604020202020204" pitchFamily="34" charset="0"/>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是否会存在：虚假恶意的行为，故意增加或者压制某些</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被推荐的可能性</a:t>
            </a:r>
          </a:p>
          <a:p>
            <a:pPr marL="0" indent="0" algn="just">
              <a:lnSpc>
                <a:spcPct val="150000"/>
              </a:lnSpc>
              <a:spcAft>
                <a:spcPts val="0"/>
              </a:spcAft>
              <a:buFont typeface="Arial" panose="020B0604020202020204" pitchFamily="34" charset="0"/>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SEO</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优化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or </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降权</a:t>
            </a:r>
          </a:p>
          <a:p>
            <a:pPr algn="just">
              <a:lnSpc>
                <a:spcPct val="150000"/>
              </a:lnSpc>
              <a:spcAft>
                <a:spcPts val="0"/>
              </a:spcAft>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推荐系统的效果评估</a:t>
            </a:r>
          </a:p>
          <a:p>
            <a:pPr marL="0" indent="0" algn="just">
              <a:lnSpc>
                <a:spcPct val="150000"/>
              </a:lnSpc>
              <a:spcAft>
                <a:spcPts val="0"/>
              </a:spcAft>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评价的指标包括了精准率，多样性，新颖度，覆盖率。需要结合具体的目标来进行使用</a:t>
            </a:r>
          </a:p>
          <a:p>
            <a:pPr marL="0" indent="0" algn="just">
              <a:lnSpc>
                <a:spcPct val="150000"/>
              </a:lnSpc>
              <a:spcAft>
                <a:spcPts val="0"/>
              </a:spcAft>
              <a:buNone/>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基于流行度的推荐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 </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信息茧房</a:t>
            </a:r>
            <a:endParaRPr altLang="zh-CN" sz="1800" kern="100" dirty="0">
              <a:latin typeface="宋体" panose="02010600030101010101" pitchFamily="2" charset="-122"/>
              <a:ea typeface="宋体" panose="02010600030101010101" pitchFamily="2"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lang="zh-CN" altLang="en-US" sz="18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矩阵分解方法</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46225"/>
            <a:ext cx="10735945" cy="4951730"/>
          </a:xfrm>
          <a:prstGeom prst="rect">
            <a:avLst/>
          </a:prstGeom>
          <a:ln w="12700">
            <a:miter lim="400000"/>
          </a:ln>
        </p:spPr>
        <p:txBody>
          <a:bodyPr lIns="45719" rIns="45719">
            <a:normAutofit fontScale="52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矩阵分解：</a:t>
            </a:r>
          </a:p>
          <a:p>
            <a:pPr>
              <a:lnSpc>
                <a:spcPct val="150000"/>
              </a:lnSpc>
            </a:pPr>
            <a:r>
              <a:rPr lang="zh-CN" altLang="en-US" sz="3800" dirty="0">
                <a:ea typeface="宋体" panose="02010600030101010101" pitchFamily="2" charset="-122"/>
                <a:sym typeface="+mn-ea"/>
              </a:rPr>
              <a:t>将矩阵拆解为多个矩阵的乘积</a:t>
            </a:r>
          </a:p>
          <a:p>
            <a:pPr>
              <a:lnSpc>
                <a:spcPct val="150000"/>
              </a:lnSpc>
            </a:pPr>
            <a:r>
              <a:rPr lang="zh-CN" altLang="en-US" sz="3800" dirty="0">
                <a:ea typeface="宋体" panose="02010600030101010101" pitchFamily="2" charset="-122"/>
                <a:sym typeface="+mn-ea"/>
              </a:rPr>
              <a:t>在推荐系统中，协同过滤=&gt;基于模型=&gt;隐语义模型=&gt;SVD</a:t>
            </a:r>
          </a:p>
          <a:p>
            <a:pPr marL="0" indent="0">
              <a:lnSpc>
                <a:spcPct val="150000"/>
              </a:lnSpc>
              <a:buNone/>
            </a:pPr>
            <a:r>
              <a:rPr lang="zh-CN" altLang="en-US" sz="3800" dirty="0">
                <a:ea typeface="宋体" panose="02010600030101010101" pitchFamily="2" charset="-122"/>
                <a:sym typeface="+mn-ea"/>
              </a:rPr>
              <a:t>矩阵分解方法：</a:t>
            </a:r>
            <a:endParaRPr lang="zh-CN" sz="3800" dirty="0">
              <a:ea typeface="宋体" panose="02010600030101010101" pitchFamily="2" charset="-122"/>
            </a:endParaRPr>
          </a:p>
          <a:p>
            <a:pPr>
              <a:lnSpc>
                <a:spcPct val="150000"/>
              </a:lnSpc>
            </a:pPr>
            <a:r>
              <a:rPr lang="en-US" sz="3800" dirty="0">
                <a:ea typeface="宋体" panose="02010600030101010101" pitchFamily="2" charset="-122"/>
              </a:rPr>
              <a:t>EVD</a:t>
            </a:r>
            <a:r>
              <a:rPr lang="zh-CN" altLang="en-US" sz="3800" dirty="0">
                <a:ea typeface="宋体" panose="02010600030101010101" pitchFamily="2" charset="-122"/>
              </a:rPr>
              <a:t>（特征值分解）</a:t>
            </a:r>
            <a:endParaRPr lang="en-US" sz="3800" dirty="0">
              <a:ea typeface="宋体" panose="02010600030101010101" pitchFamily="2" charset="-122"/>
            </a:endParaRPr>
          </a:p>
          <a:p>
            <a:pPr>
              <a:lnSpc>
                <a:spcPct val="150000"/>
              </a:lnSpc>
            </a:pPr>
            <a:r>
              <a:rPr lang="en-US" sz="3800" dirty="0">
                <a:ea typeface="宋体" panose="02010600030101010101" pitchFamily="2" charset="-122"/>
              </a:rPr>
              <a:t>SVD</a:t>
            </a:r>
            <a:r>
              <a:rPr lang="zh-CN" altLang="en-US" sz="3800" dirty="0">
                <a:ea typeface="宋体" panose="02010600030101010101" pitchFamily="2" charset="-122"/>
              </a:rPr>
              <a:t>（奇异值分解）</a:t>
            </a:r>
            <a:endParaRPr lang="en-US" sz="3800" dirty="0">
              <a:ea typeface="宋体" panose="02010600030101010101" pitchFamily="2" charset="-122"/>
            </a:endParaRPr>
          </a:p>
          <a:p>
            <a:pPr marL="0" indent="0">
              <a:lnSpc>
                <a:spcPct val="150000"/>
              </a:lnSpc>
              <a:buNone/>
            </a:pPr>
            <a:r>
              <a:rPr lang="zh-CN" altLang="en-US" sz="3800" dirty="0">
                <a:ea typeface="宋体" panose="02010600030101010101" pitchFamily="2" charset="-122"/>
              </a:rPr>
              <a:t>求解近似矩阵分解的最优化问题</a:t>
            </a:r>
            <a:endParaRPr lang="en-US" sz="3800" dirty="0">
              <a:ea typeface="宋体" panose="02010600030101010101" pitchFamily="2" charset="-122"/>
            </a:endParaRPr>
          </a:p>
          <a:p>
            <a:pPr>
              <a:lnSpc>
                <a:spcPct val="150000"/>
              </a:lnSpc>
            </a:pPr>
            <a:r>
              <a:rPr lang="en-US" sz="3800" dirty="0">
                <a:ea typeface="宋体" panose="02010600030101010101" pitchFamily="2" charset="-122"/>
              </a:rPr>
              <a:t>ALS</a:t>
            </a:r>
            <a:endParaRPr sz="3800" dirty="0">
              <a:ea typeface="宋体" panose="02010600030101010101" pitchFamily="2" charset="-122"/>
            </a:endParaRPr>
          </a:p>
          <a:p>
            <a:pPr>
              <a:lnSpc>
                <a:spcPct val="150000"/>
              </a:lnSpc>
            </a:pPr>
            <a:r>
              <a:rPr lang="en-US" sz="3800" dirty="0">
                <a:ea typeface="宋体" panose="02010600030101010101" pitchFamily="2" charset="-122"/>
              </a:rPr>
              <a:t>SGD</a:t>
            </a:r>
            <a:endParaRPr sz="3800" dirty="0">
              <a:ea typeface="宋体" panose="02010600030101010101" pitchFamily="2" charset="-122"/>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a:t>
            </a:r>
          </a:p>
        </p:txBody>
      </p:sp>
      <p:sp>
        <p:nvSpPr>
          <p:cNvPr id="131" name="Content Placeholder 2"/>
          <p:cNvSpPr txBox="1">
            <a:spLocks noGrp="1"/>
          </p:cNvSpPr>
          <p:nvPr/>
        </p:nvSpPr>
        <p:spPr>
          <a:xfrm>
            <a:off x="798830" y="1671320"/>
            <a:ext cx="954849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简单的，往往有效</a:t>
            </a:r>
          </a:p>
          <a:p>
            <a:pPr marL="0" indent="0" algn="just">
              <a:lnSpc>
                <a:spcPct val="150000"/>
              </a:lnSpc>
              <a:spcAft>
                <a:spcPts val="0"/>
              </a:spcAft>
              <a:buNone/>
            </a:pPr>
            <a:r>
              <a:rPr lang="zh-CN" sz="1800" kern="100" dirty="0">
                <a:latin typeface="宋体" panose="02010600030101010101" pitchFamily="2" charset="-122"/>
                <a:ea typeface="宋体" panose="02010600030101010101" pitchFamily="2" charset="-122"/>
                <a:cs typeface="Times New Roman" panose="02020603050405020304" pitchFamily="18" charset="0"/>
              </a:rPr>
              <a:t>在使用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MF</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进行</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NetFlix</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评分预测时，</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Koren仅使用</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偏置</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部分</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en-US" sz="1800" kern="100" dirty="0">
                <a:latin typeface="宋体" panose="02010600030101010101" pitchFamily="2" charset="-122"/>
                <a:ea typeface="宋体" panose="02010600030101010101" pitchFamily="2" charset="-122"/>
                <a:cs typeface="Times New Roman" panose="02020603050405020304" pitchFamily="18" charset="0"/>
                <a:sym typeface="+mn-ea"/>
              </a:rPr>
              <a:t>Bias</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可将评分误差降低32%，加入个性化部分能</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整体</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降低42%</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，所以个性化部分可以降低</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10%</a:t>
            </a: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Aft>
                <a:spcPts val="0"/>
              </a:spcAft>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个性化的提升，需要更集成化的方法</a:t>
            </a:r>
          </a:p>
          <a:p>
            <a:pPr marL="0" indent="0" algn="just">
              <a:lnSpc>
                <a:spcPct val="150000"/>
              </a:lnSpc>
              <a:spcAft>
                <a:spcPts val="0"/>
              </a:spcAft>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ALS-WR</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算法可以在</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CineMatch</a:t>
            </a: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基础上提升</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5.61%</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0.9514=&gt;0.8985</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endParaRPr lang="zh-CN" altLang="en-US"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ALS+KNN+RBM 可以</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提升</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5.91%</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en-US" sz="1800" kern="100" dirty="0">
                <a:latin typeface="宋体" panose="02010600030101010101" pitchFamily="2" charset="-122"/>
                <a:ea typeface="宋体" panose="02010600030101010101" pitchFamily="2" charset="-122"/>
                <a:cs typeface="Times New Roman" panose="02020603050405020304" pitchFamily="18" charset="0"/>
                <a:sym typeface="+mn-ea"/>
              </a:rPr>
              <a:t>0.9514=</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&gt;0.</a:t>
            </a: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8952</a:t>
            </a: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a:t>
            </a:r>
            <a:endParaRPr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indent="0" algn="just">
              <a:lnSpc>
                <a:spcPct val="150000"/>
              </a:lnSpc>
              <a:spcAft>
                <a:spcPts val="0"/>
              </a:spcAft>
              <a:buNone/>
            </a:pPr>
            <a:r>
              <a:rPr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107种方法集成 </a:t>
            </a:r>
            <a:r>
              <a:rPr altLang="zh-CN" sz="1800" kern="100" dirty="0">
                <a:latin typeface="宋体" panose="02010600030101010101" pitchFamily="2" charset="-122"/>
                <a:ea typeface="宋体" panose="02010600030101010101" pitchFamily="2" charset="-122"/>
                <a:cs typeface="Times New Roman" panose="02020603050405020304" pitchFamily="18" charset="0"/>
              </a:rPr>
              <a:t>提升了8.5%（0.9514=&gt;0.8712）</a:t>
            </a:r>
          </a:p>
          <a:p>
            <a:pPr algn="just">
              <a:lnSpc>
                <a:spcPct val="150000"/>
              </a:lnSpc>
              <a:spcAft>
                <a:spcPts val="0"/>
              </a:spcAft>
            </a:pPr>
            <a:endParaRPr lang="zh-CN" altLang="zh-CN" sz="18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sp>
        <p:nvSpPr>
          <p:cNvPr id="131" name="Content Placeholder 2"/>
          <p:cNvSpPr txBox="1">
            <a:spLocks noGrp="1"/>
          </p:cNvSpPr>
          <p:nvPr/>
        </p:nvSpPr>
        <p:spPr>
          <a:xfrm>
            <a:off x="798830" y="1671320"/>
            <a:ext cx="557403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宋体" panose="02010600030101010101" pitchFamily="2" charset="-122"/>
                <a:ea typeface="宋体" panose="02010600030101010101" pitchFamily="2" charset="-122"/>
                <a:cs typeface="Times New Roman" panose="02020603050405020304" pitchFamily="18" charset="0"/>
              </a:rPr>
              <a:t>推荐系统的架构</a:t>
            </a:r>
          </a:p>
          <a:p>
            <a:pPr marL="342900" indent="-342900" algn="just">
              <a:lnSpc>
                <a:spcPct val="150000"/>
              </a:lnSpc>
              <a:spcAft>
                <a:spcPts val="0"/>
              </a:spcAft>
              <a:buFont typeface="Arial" panose="020B0604020202020204" pitchFamily="34" charset="0"/>
              <a:buChar char="•"/>
            </a:pPr>
            <a:r>
              <a:rPr lang="zh-CN" sz="1800" kern="100" dirty="0">
                <a:latin typeface="宋体" panose="02010600030101010101" pitchFamily="2" charset="-122"/>
                <a:ea typeface="宋体" panose="02010600030101010101" pitchFamily="2" charset="-122"/>
                <a:cs typeface="Times New Roman" panose="02020603050405020304" pitchFamily="18" charset="0"/>
                <a:sym typeface="+mn-ea"/>
              </a:rPr>
              <a:t>在线部分，召回阶段将</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100</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万的</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item=&gt;1000</a:t>
            </a:r>
            <a:r>
              <a:rPr lang="zh-CN" altLang="en-US" sz="1800" kern="100" dirty="0">
                <a:latin typeface="宋体" panose="02010600030101010101" pitchFamily="2" charset="-122"/>
                <a:ea typeface="宋体" panose="02010600030101010101" pitchFamily="2" charset="-122"/>
                <a:cs typeface="Times New Roman" panose="02020603050405020304" pitchFamily="18" charset="0"/>
                <a:sym typeface="+mn-ea"/>
              </a:rPr>
              <a:t>，</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太多还可以进行粗排。排序阶段使用相对复杂的模型对较少的</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item</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进行排序。在呈现给用户前，还会集合一些业务策略（去掉用户已读，商业化广告）</a:t>
            </a:r>
          </a:p>
          <a:p>
            <a:pPr marL="342900" indent="-342900" algn="just">
              <a:lnSpc>
                <a:spcPct val="150000"/>
              </a:lnSpc>
              <a:spcAft>
                <a:spcPts val="0"/>
              </a:spcAft>
              <a:buFont typeface="Arial" panose="020B0604020202020204" pitchFamily="34" charset="0"/>
              <a:buChar char="•"/>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近线部分，实时收集用户行为反馈，并选择训练实例，抽取特征</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更新在线推荐模型</a:t>
            </a:r>
          </a:p>
          <a:p>
            <a:pPr marL="342900" indent="-342900" algn="just">
              <a:lnSpc>
                <a:spcPct val="150000"/>
              </a:lnSpc>
              <a:spcAft>
                <a:spcPts val="0"/>
              </a:spcAft>
              <a:buFont typeface="Arial" panose="020B0604020202020204" pitchFamily="34" charset="0"/>
              <a:buChar char="•"/>
            </a:pP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离线部分，整理离线训练数据 </a:t>
            </a:r>
            <a:r>
              <a:rPr lang="en-US"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=&gt; </a:t>
            </a:r>
            <a:r>
              <a:rPr lang="zh-CN" altLang="zh-CN" sz="1800" kern="100" dirty="0">
                <a:latin typeface="宋体" panose="02010600030101010101" pitchFamily="2" charset="-122"/>
                <a:ea typeface="宋体" panose="02010600030101010101" pitchFamily="2" charset="-122"/>
                <a:cs typeface="Times New Roman" panose="02020603050405020304" pitchFamily="18" charset="0"/>
                <a:sym typeface="+mn-ea"/>
              </a:rPr>
              <a:t>周期性更新推荐模型</a:t>
            </a:r>
            <a:endParaRPr lang="zh-CN" altLang="en-US" sz="18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 name="对象 3"/>
          <p:cNvGraphicFramePr/>
          <p:nvPr/>
        </p:nvGraphicFramePr>
        <p:xfrm>
          <a:off x="6372860" y="1671320"/>
          <a:ext cx="5535930" cy="2823210"/>
        </p:xfrm>
        <a:graphic>
          <a:graphicData uri="http://schemas.openxmlformats.org/presentationml/2006/ole">
            <mc:AlternateContent xmlns:mc="http://schemas.openxmlformats.org/markup-compatibility/2006">
              <mc:Choice xmlns:v="urn:schemas-microsoft-com:vml" Requires="v">
                <p:oleObj spid="_x0000_s22534" r:id="rId3" imgW="6610350" imgH="3390900" progId="Paint.Picture">
                  <p:embed/>
                </p:oleObj>
              </mc:Choice>
              <mc:Fallback>
                <p:oleObj r:id="rId3" imgW="6610350" imgH="3390900" progId="Paint.Picture">
                  <p:embed/>
                  <p:pic>
                    <p:nvPicPr>
                      <p:cNvPr id="0" name="图片 4"/>
                      <p:cNvPicPr/>
                      <p:nvPr/>
                    </p:nvPicPr>
                    <p:blipFill>
                      <a:blip r:embed="rId4"/>
                      <a:stretch>
                        <a:fillRect/>
                      </a:stretch>
                    </p:blipFill>
                    <p:spPr>
                      <a:xfrm>
                        <a:off x="6372860" y="1671320"/>
                        <a:ext cx="5535930" cy="2823210"/>
                      </a:xfrm>
                      <a:prstGeom prst="rect">
                        <a:avLst/>
                      </a:prstGeom>
                    </p:spPr>
                  </p:pic>
                </p:oleObj>
              </mc:Fallback>
            </mc:AlternateContent>
          </a:graphicData>
        </a:graphic>
      </p:graphicFrame>
      <p:sp>
        <p:nvSpPr>
          <p:cNvPr id="6" name="Content Placeholder 2"/>
          <p:cNvSpPr txBox="1">
            <a:spLocks noGrp="1"/>
          </p:cNvSpPr>
          <p:nvPr/>
        </p:nvSpPr>
        <p:spPr>
          <a:xfrm>
            <a:off x="6802755" y="4799330"/>
            <a:ext cx="2368550" cy="4800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简单模型，速度快，处理数据量大</a:t>
            </a:r>
          </a:p>
        </p:txBody>
      </p:sp>
      <p:sp>
        <p:nvSpPr>
          <p:cNvPr id="11" name="下箭头 10"/>
          <p:cNvSpPr/>
          <p:nvPr/>
        </p:nvSpPr>
        <p:spPr>
          <a:xfrm rot="900000">
            <a:off x="8025130" y="44362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下箭头 6"/>
          <p:cNvSpPr/>
          <p:nvPr/>
        </p:nvSpPr>
        <p:spPr>
          <a:xfrm rot="21240000">
            <a:off x="10295890" y="44578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9476105" y="5133975"/>
            <a:ext cx="2516505" cy="48006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复杂模型，对少量数据进行处理，使用特征多</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7" grpId="0" bldLvl="0" animBg="1"/>
      <p:bldP spid="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519430" y="1233170"/>
            <a:ext cx="11438255" cy="525907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1367790" y="1109980"/>
            <a:ext cx="9456420" cy="5781675"/>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571500" y="1322705"/>
            <a:ext cx="11296015" cy="4751070"/>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551815" y="1256030"/>
            <a:ext cx="11393805" cy="5093970"/>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365760" y="1301115"/>
            <a:ext cx="11619230" cy="5210810"/>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669925" y="1317625"/>
            <a:ext cx="10998835" cy="4866005"/>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3" name="图片 2"/>
          <p:cNvPicPr>
            <a:picLocks noChangeAspect="1"/>
          </p:cNvPicPr>
          <p:nvPr/>
        </p:nvPicPr>
        <p:blipFill>
          <a:blip r:embed="rId2"/>
          <a:stretch>
            <a:fillRect/>
          </a:stretch>
        </p:blipFill>
        <p:spPr>
          <a:xfrm>
            <a:off x="906780" y="1282700"/>
            <a:ext cx="10378440" cy="4812030"/>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推荐系统架构</a:t>
            </a:r>
          </a:p>
        </p:txBody>
      </p:sp>
      <p:pic>
        <p:nvPicPr>
          <p:cNvPr id="2" name="图片 1"/>
          <p:cNvPicPr>
            <a:picLocks noChangeAspect="1"/>
          </p:cNvPicPr>
          <p:nvPr/>
        </p:nvPicPr>
        <p:blipFill>
          <a:blip r:embed="rId2"/>
          <a:stretch>
            <a:fillRect/>
          </a:stretch>
        </p:blipFill>
        <p:spPr>
          <a:xfrm>
            <a:off x="1846580" y="1145540"/>
            <a:ext cx="8705850" cy="568515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普通矩阵的矩阵分解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56385"/>
            <a:ext cx="4944745" cy="450278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矩阵的特征分解：</a:t>
            </a:r>
          </a:p>
          <a:p>
            <a:pPr>
              <a:lnSpc>
                <a:spcPct val="150000"/>
              </a:lnSpc>
            </a:pPr>
            <a:r>
              <a:rPr lang="zh-CN" sz="1800" dirty="0">
                <a:ea typeface="宋体" panose="02010600030101010101" pitchFamily="2" charset="-122"/>
              </a:rPr>
              <a:t>特征分解，是将矩阵分解为特征值和特征向量表示的矩阵之积的方法，</a:t>
            </a:r>
            <a:r>
              <a:rPr lang="zh-CN" sz="1800" dirty="0">
                <a:ea typeface="宋体" panose="02010600030101010101" pitchFamily="2" charset="-122"/>
                <a:sym typeface="+mn-ea"/>
              </a:rPr>
              <a:t>也称为谱分解</a:t>
            </a:r>
          </a:p>
          <a:p>
            <a:pPr>
              <a:lnSpc>
                <a:spcPct val="150000"/>
              </a:lnSpc>
            </a:pPr>
            <a:r>
              <a:rPr sz="1800" dirty="0">
                <a:ea typeface="宋体" panose="02010600030101010101" pitchFamily="2" charset="-122"/>
              </a:rPr>
              <a:t>N 维非零向量 v 是 N×N 的矩阵 A 的特征向量，当且仅当下式成立</a:t>
            </a:r>
          </a:p>
          <a:p>
            <a:pPr>
              <a:lnSpc>
                <a:spcPct val="150000"/>
              </a:lnSpc>
            </a:pPr>
            <a:endParaRPr sz="1800" dirty="0">
              <a:ea typeface="宋体" panose="02010600030101010101" pitchFamily="2" charset="-122"/>
            </a:endParaRPr>
          </a:p>
          <a:p>
            <a:pPr marL="0" indent="0">
              <a:lnSpc>
                <a:spcPct val="150000"/>
              </a:lnSpc>
              <a:buNone/>
            </a:pPr>
            <a:r>
              <a:rPr lang="zh-CN" sz="1800" dirty="0">
                <a:ea typeface="宋体" panose="02010600030101010101" pitchFamily="2" charset="-122"/>
              </a:rPr>
              <a:t>           为特征值（标量），</a:t>
            </a:r>
            <a:r>
              <a:rPr lang="en-US" altLang="zh-CN" sz="1800" dirty="0">
                <a:ea typeface="宋体" panose="02010600030101010101" pitchFamily="2" charset="-122"/>
              </a:rPr>
              <a:t>v</a:t>
            </a:r>
            <a:r>
              <a:rPr lang="zh-CN" altLang="zh-CN" sz="1800" dirty="0">
                <a:ea typeface="宋体" panose="02010600030101010101" pitchFamily="2" charset="-122"/>
              </a:rPr>
              <a:t>为特征值      对应的特征向量。特征向量被施以线性变换 A 只会使向量伸长或缩短，而方向保持不变</a:t>
            </a:r>
          </a:p>
          <a:p>
            <a:pPr>
              <a:lnSpc>
                <a:spcPct val="150000"/>
              </a:lnSpc>
            </a:pPr>
            <a:endParaRPr sz="1800" dirty="0">
              <a:ea typeface="宋体" panose="02010600030101010101" pitchFamily="2" charset="-122"/>
            </a:endParaRPr>
          </a:p>
          <a:p>
            <a:pPr>
              <a:lnSpc>
                <a:spcPct val="150000"/>
              </a:lnSpc>
            </a:pPr>
            <a:endParaRPr sz="1800" dirty="0">
              <a:ea typeface="宋体" panose="02010600030101010101" pitchFamily="2" charset="-122"/>
            </a:endParaRPr>
          </a:p>
        </p:txBody>
      </p:sp>
      <p:graphicFrame>
        <p:nvGraphicFramePr>
          <p:cNvPr id="2" name="对象 -2147482616"/>
          <p:cNvGraphicFramePr>
            <a:graphicFrameLocks noChangeAspect="1"/>
          </p:cNvGraphicFramePr>
          <p:nvPr/>
        </p:nvGraphicFramePr>
        <p:xfrm>
          <a:off x="1868170" y="3971266"/>
          <a:ext cx="1445260" cy="488315"/>
        </p:xfrm>
        <a:graphic>
          <a:graphicData uri="http://schemas.openxmlformats.org/presentationml/2006/ole">
            <mc:AlternateContent xmlns:mc="http://schemas.openxmlformats.org/markup-compatibility/2006">
              <mc:Choice xmlns:v="urn:schemas-microsoft-com:vml" Requires="v">
                <p:oleObj spid="_x0000_s1060" r:id="rId3" imgW="533400" imgH="177165" progId="Equation.KSEE3">
                  <p:embed/>
                </p:oleObj>
              </mc:Choice>
              <mc:Fallback>
                <p:oleObj r:id="rId3" imgW="533400" imgH="177165" progId="Equation.KSEE3">
                  <p:embed/>
                  <p:pic>
                    <p:nvPicPr>
                      <p:cNvPr id="0" name="图片 3075"/>
                      <p:cNvPicPr/>
                      <p:nvPr/>
                    </p:nvPicPr>
                    <p:blipFill>
                      <a:blip r:embed="rId4"/>
                      <a:stretch>
                        <a:fillRect/>
                      </a:stretch>
                    </p:blipFill>
                    <p:spPr>
                      <a:xfrm>
                        <a:off x="1868170" y="3971266"/>
                        <a:ext cx="1445260" cy="488315"/>
                      </a:xfrm>
                      <a:prstGeom prst="rect">
                        <a:avLst/>
                      </a:prstGeom>
                      <a:noFill/>
                      <a:ln w="38100">
                        <a:noFill/>
                        <a:miter/>
                      </a:ln>
                    </p:spPr>
                  </p:pic>
                </p:oleObj>
              </mc:Fallback>
            </mc:AlternateContent>
          </a:graphicData>
        </a:graphic>
      </p:graphicFrame>
      <p:graphicFrame>
        <p:nvGraphicFramePr>
          <p:cNvPr id="23" name="对象 -2147482616"/>
          <p:cNvGraphicFramePr>
            <a:graphicFrameLocks noChangeAspect="1"/>
          </p:cNvGraphicFramePr>
          <p:nvPr/>
        </p:nvGraphicFramePr>
        <p:xfrm>
          <a:off x="1181100" y="4569641"/>
          <a:ext cx="319405" cy="411480"/>
        </p:xfrm>
        <a:graphic>
          <a:graphicData uri="http://schemas.openxmlformats.org/presentationml/2006/ole">
            <mc:AlternateContent xmlns:mc="http://schemas.openxmlformats.org/markup-compatibility/2006">
              <mc:Choice xmlns:v="urn:schemas-microsoft-com:vml" Requires="v">
                <p:oleObj spid="_x0000_s1061" r:id="rId5" imgW="139700" imgH="177165" progId="Equation.KSEE3">
                  <p:embed/>
                </p:oleObj>
              </mc:Choice>
              <mc:Fallback>
                <p:oleObj r:id="rId5" imgW="139700" imgH="177165" progId="Equation.KSEE3">
                  <p:embed/>
                  <p:pic>
                    <p:nvPicPr>
                      <p:cNvPr id="0" name="图片 3075"/>
                      <p:cNvPicPr/>
                      <p:nvPr/>
                    </p:nvPicPr>
                    <p:blipFill>
                      <a:blip r:embed="rId6"/>
                      <a:stretch>
                        <a:fillRect/>
                      </a:stretch>
                    </p:blipFill>
                    <p:spPr>
                      <a:xfrm>
                        <a:off x="1181100" y="4569641"/>
                        <a:ext cx="319405" cy="411480"/>
                      </a:xfrm>
                      <a:prstGeom prst="rect">
                        <a:avLst/>
                      </a:prstGeom>
                      <a:noFill/>
                      <a:ln w="38100">
                        <a:noFill/>
                        <a:miter/>
                      </a:ln>
                    </p:spPr>
                  </p:pic>
                </p:oleObj>
              </mc:Fallback>
            </mc:AlternateContent>
          </a:graphicData>
        </a:graphic>
      </p:graphicFrame>
      <p:graphicFrame>
        <p:nvGraphicFramePr>
          <p:cNvPr id="26" name="对象 -2147482616"/>
          <p:cNvGraphicFramePr>
            <a:graphicFrameLocks noChangeAspect="1"/>
          </p:cNvGraphicFramePr>
          <p:nvPr/>
        </p:nvGraphicFramePr>
        <p:xfrm>
          <a:off x="4613275" y="4579166"/>
          <a:ext cx="319405" cy="411480"/>
        </p:xfrm>
        <a:graphic>
          <a:graphicData uri="http://schemas.openxmlformats.org/presentationml/2006/ole">
            <mc:AlternateContent xmlns:mc="http://schemas.openxmlformats.org/markup-compatibility/2006">
              <mc:Choice xmlns:v="urn:schemas-microsoft-com:vml" Requires="v">
                <p:oleObj spid="_x0000_s1062" r:id="rId7" imgW="139700" imgH="177165" progId="Equation.KSEE3">
                  <p:embed/>
                </p:oleObj>
              </mc:Choice>
              <mc:Fallback>
                <p:oleObj r:id="rId7" imgW="139700" imgH="177165" progId="Equation.KSEE3">
                  <p:embed/>
                  <p:pic>
                    <p:nvPicPr>
                      <p:cNvPr id="0" name="图片 3075"/>
                      <p:cNvPicPr/>
                      <p:nvPr/>
                    </p:nvPicPr>
                    <p:blipFill>
                      <a:blip r:embed="rId6"/>
                      <a:stretch>
                        <a:fillRect/>
                      </a:stretch>
                    </p:blipFill>
                    <p:spPr>
                      <a:xfrm>
                        <a:off x="4613275" y="4579166"/>
                        <a:ext cx="319405" cy="411480"/>
                      </a:xfrm>
                      <a:prstGeom prst="rect">
                        <a:avLst/>
                      </a:prstGeom>
                      <a:noFill/>
                      <a:ln w="38100">
                        <a:noFill/>
                        <a:miter/>
                      </a:ln>
                    </p:spPr>
                  </p:pic>
                </p:oleObj>
              </mc:Fallback>
            </mc:AlternateContent>
          </a:graphicData>
        </a:graphic>
      </p:graphicFrame>
      <p:graphicFrame>
        <p:nvGraphicFramePr>
          <p:cNvPr id="29" name="对象 -2147482616"/>
          <p:cNvGraphicFramePr>
            <a:graphicFrameLocks noChangeAspect="1"/>
          </p:cNvGraphicFramePr>
          <p:nvPr/>
        </p:nvGraphicFramePr>
        <p:xfrm>
          <a:off x="7160895" y="1577340"/>
          <a:ext cx="1354455" cy="501015"/>
        </p:xfrm>
        <a:graphic>
          <a:graphicData uri="http://schemas.openxmlformats.org/presentationml/2006/ole">
            <mc:AlternateContent xmlns:mc="http://schemas.openxmlformats.org/markup-compatibility/2006">
              <mc:Choice xmlns:v="urn:schemas-microsoft-com:vml" Requires="v">
                <p:oleObj spid="_x0000_s1063" r:id="rId8" imgW="698500" imgH="254000" progId="Equation.KSEE3">
                  <p:embed/>
                </p:oleObj>
              </mc:Choice>
              <mc:Fallback>
                <p:oleObj r:id="rId8" imgW="698500" imgH="254000" progId="Equation.KSEE3">
                  <p:embed/>
                  <p:pic>
                    <p:nvPicPr>
                      <p:cNvPr id="0" name="图片 3075"/>
                      <p:cNvPicPr/>
                      <p:nvPr/>
                    </p:nvPicPr>
                    <p:blipFill>
                      <a:blip r:embed="rId9"/>
                      <a:stretch>
                        <a:fillRect/>
                      </a:stretch>
                    </p:blipFill>
                    <p:spPr>
                      <a:xfrm>
                        <a:off x="7160895" y="1577340"/>
                        <a:ext cx="1354455" cy="501015"/>
                      </a:xfrm>
                      <a:prstGeom prst="rect">
                        <a:avLst/>
                      </a:prstGeom>
                      <a:noFill/>
                      <a:ln w="38100">
                        <a:noFill/>
                        <a:miter/>
                      </a:ln>
                    </p:spPr>
                  </p:pic>
                </p:oleObj>
              </mc:Fallback>
            </mc:AlternateContent>
          </a:graphicData>
        </a:graphic>
      </p:graphicFrame>
      <p:graphicFrame>
        <p:nvGraphicFramePr>
          <p:cNvPr id="32" name="对象 -2147482616"/>
          <p:cNvGraphicFramePr>
            <a:graphicFrameLocks noChangeAspect="1"/>
          </p:cNvGraphicFramePr>
          <p:nvPr/>
        </p:nvGraphicFramePr>
        <p:xfrm>
          <a:off x="7075170" y="2113915"/>
          <a:ext cx="2407920" cy="532765"/>
        </p:xfrm>
        <a:graphic>
          <a:graphicData uri="http://schemas.openxmlformats.org/presentationml/2006/ole">
            <mc:AlternateContent xmlns:mc="http://schemas.openxmlformats.org/markup-compatibility/2006">
              <mc:Choice xmlns:v="urn:schemas-microsoft-com:vml" Requires="v">
                <p:oleObj spid="_x0000_s1064" r:id="rId10" imgW="1168400" imgH="254000" progId="Equation.KSEE3">
                  <p:embed/>
                </p:oleObj>
              </mc:Choice>
              <mc:Fallback>
                <p:oleObj r:id="rId10" imgW="1168400" imgH="254000" progId="Equation.KSEE3">
                  <p:embed/>
                  <p:pic>
                    <p:nvPicPr>
                      <p:cNvPr id="0" name="图片 3075"/>
                      <p:cNvPicPr/>
                      <p:nvPr/>
                    </p:nvPicPr>
                    <p:blipFill>
                      <a:blip r:embed="rId11"/>
                      <a:stretch>
                        <a:fillRect/>
                      </a:stretch>
                    </p:blipFill>
                    <p:spPr>
                      <a:xfrm>
                        <a:off x="7075170" y="2113915"/>
                        <a:ext cx="2407920" cy="532765"/>
                      </a:xfrm>
                      <a:prstGeom prst="rect">
                        <a:avLst/>
                      </a:prstGeom>
                      <a:noFill/>
                      <a:ln w="38100">
                        <a:noFill/>
                        <a:miter/>
                      </a:ln>
                    </p:spPr>
                  </p:pic>
                </p:oleObj>
              </mc:Fallback>
            </mc:AlternateContent>
          </a:graphicData>
        </a:graphic>
      </p:graphicFrame>
      <p:sp>
        <p:nvSpPr>
          <p:cNvPr id="34" name="Content Placeholder 2"/>
          <p:cNvSpPr txBox="1">
            <a:spLocks noGrp="1"/>
          </p:cNvSpPr>
          <p:nvPr/>
        </p:nvSpPr>
        <p:spPr>
          <a:xfrm>
            <a:off x="6616700" y="1558290"/>
            <a:ext cx="4944745" cy="450278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700" dirty="0">
                <a:ea typeface="宋体" panose="02010600030101010101" pitchFamily="2" charset="-122"/>
                <a:sym typeface="+mn-ea"/>
              </a:rPr>
              <a:t>求解                           ，也称为特征方程</a:t>
            </a:r>
          </a:p>
          <a:p>
            <a:pPr>
              <a:lnSpc>
                <a:spcPct val="150000"/>
              </a:lnSpc>
            </a:pPr>
            <a:r>
              <a:rPr lang="zh-CN" sz="1700" dirty="0">
                <a:ea typeface="宋体" panose="02010600030101010101" pitchFamily="2" charset="-122"/>
              </a:rPr>
              <a:t>令                                                称为矩阵的特征多项式</a:t>
            </a:r>
          </a:p>
          <a:p>
            <a:pPr>
              <a:lnSpc>
                <a:spcPct val="150000"/>
              </a:lnSpc>
            </a:pPr>
            <a:r>
              <a:rPr lang="zh-CN" sz="1700" dirty="0">
                <a:ea typeface="宋体" panose="02010600030101010101" pitchFamily="2" charset="-122"/>
              </a:rPr>
              <a:t>特征多项式是关于    的</a:t>
            </a:r>
            <a:r>
              <a:rPr lang="en-US" altLang="zh-CN" sz="1700" dirty="0">
                <a:ea typeface="宋体" panose="02010600030101010101" pitchFamily="2" charset="-122"/>
              </a:rPr>
              <a:t>N</a:t>
            </a:r>
            <a:r>
              <a:rPr lang="zh-CN" altLang="zh-CN" sz="1700" dirty="0">
                <a:ea typeface="宋体" panose="02010600030101010101" pitchFamily="2" charset="-122"/>
              </a:rPr>
              <a:t>次多项式，特征方程有</a:t>
            </a:r>
            <a:r>
              <a:rPr lang="en-US" altLang="zh-CN" sz="1700" dirty="0">
                <a:ea typeface="宋体" panose="02010600030101010101" pitchFamily="2" charset="-122"/>
              </a:rPr>
              <a:t>N</a:t>
            </a:r>
            <a:r>
              <a:rPr lang="zh-CN" altLang="zh-CN" sz="1700" dirty="0">
                <a:ea typeface="宋体" panose="02010600030101010101" pitchFamily="2" charset="-122"/>
              </a:rPr>
              <a:t>个解</a:t>
            </a:r>
          </a:p>
          <a:p>
            <a:pPr>
              <a:lnSpc>
                <a:spcPct val="150000"/>
              </a:lnSpc>
            </a:pPr>
            <a:r>
              <a:rPr lang="zh-CN" altLang="zh-CN" sz="1700" dirty="0">
                <a:ea typeface="宋体" panose="02010600030101010101" pitchFamily="2" charset="-122"/>
              </a:rPr>
              <a:t>对多项式              进行因式分解，可得</a:t>
            </a:r>
          </a:p>
          <a:p>
            <a:pPr>
              <a:lnSpc>
                <a:spcPct val="150000"/>
              </a:lnSpc>
            </a:pPr>
            <a:endParaRPr lang="zh-CN" altLang="zh-CN" sz="1700" dirty="0">
              <a:ea typeface="宋体" panose="02010600030101010101" pitchFamily="2" charset="-122"/>
            </a:endParaRPr>
          </a:p>
          <a:p>
            <a:pPr marL="0" indent="0">
              <a:lnSpc>
                <a:spcPct val="150000"/>
              </a:lnSpc>
              <a:buNone/>
            </a:pPr>
            <a:r>
              <a:rPr lang="zh-CN" sz="1700" dirty="0">
                <a:ea typeface="宋体" panose="02010600030101010101" pitchFamily="2" charset="-122"/>
              </a:rPr>
              <a:t>其中</a:t>
            </a:r>
          </a:p>
          <a:p>
            <a:pPr marL="0" indent="0">
              <a:lnSpc>
                <a:spcPct val="150000"/>
              </a:lnSpc>
              <a:buNone/>
            </a:pPr>
            <a:r>
              <a:rPr lang="zh-CN" sz="1700" dirty="0">
                <a:ea typeface="宋体" panose="02010600030101010101" pitchFamily="2" charset="-122"/>
              </a:rPr>
              <a:t>而对于每一个特征值     ，都可以使得</a:t>
            </a:r>
          </a:p>
          <a:p>
            <a:pPr marL="0" indent="0">
              <a:lnSpc>
                <a:spcPct val="150000"/>
              </a:lnSpc>
              <a:buNone/>
            </a:pPr>
            <a:endParaRPr lang="zh-CN" sz="1700" dirty="0">
              <a:ea typeface="宋体" panose="02010600030101010101" pitchFamily="2" charset="-122"/>
            </a:endParaRPr>
          </a:p>
          <a:p>
            <a:pPr>
              <a:lnSpc>
                <a:spcPct val="150000"/>
              </a:lnSpc>
            </a:pPr>
            <a:endParaRPr lang="zh-CN" sz="1500" dirty="0">
              <a:ea typeface="宋体" panose="02010600030101010101" pitchFamily="2" charset="-122"/>
            </a:endParaRPr>
          </a:p>
        </p:txBody>
      </p:sp>
      <p:graphicFrame>
        <p:nvGraphicFramePr>
          <p:cNvPr id="35" name="对象 -2147482616"/>
          <p:cNvGraphicFramePr>
            <a:graphicFrameLocks noChangeAspect="1"/>
          </p:cNvGraphicFramePr>
          <p:nvPr/>
        </p:nvGraphicFramePr>
        <p:xfrm>
          <a:off x="8543925" y="3027680"/>
          <a:ext cx="319405" cy="411480"/>
        </p:xfrm>
        <a:graphic>
          <a:graphicData uri="http://schemas.openxmlformats.org/presentationml/2006/ole">
            <mc:AlternateContent xmlns:mc="http://schemas.openxmlformats.org/markup-compatibility/2006">
              <mc:Choice xmlns:v="urn:schemas-microsoft-com:vml" Requires="v">
                <p:oleObj spid="_x0000_s1065" r:id="rId12" imgW="139700" imgH="177165" progId="Equation.KSEE3">
                  <p:embed/>
                </p:oleObj>
              </mc:Choice>
              <mc:Fallback>
                <p:oleObj r:id="rId12" imgW="139700" imgH="177165" progId="Equation.KSEE3">
                  <p:embed/>
                  <p:pic>
                    <p:nvPicPr>
                      <p:cNvPr id="0" name="图片 3075"/>
                      <p:cNvPicPr/>
                      <p:nvPr/>
                    </p:nvPicPr>
                    <p:blipFill>
                      <a:blip r:embed="rId6"/>
                      <a:stretch>
                        <a:fillRect/>
                      </a:stretch>
                    </p:blipFill>
                    <p:spPr>
                      <a:xfrm>
                        <a:off x="8543925" y="3027680"/>
                        <a:ext cx="319405" cy="411480"/>
                      </a:xfrm>
                      <a:prstGeom prst="rect">
                        <a:avLst/>
                      </a:prstGeom>
                      <a:noFill/>
                      <a:ln w="38100">
                        <a:noFill/>
                        <a:miter/>
                      </a:ln>
                    </p:spPr>
                  </p:pic>
                </p:oleObj>
              </mc:Fallback>
            </mc:AlternateContent>
          </a:graphicData>
        </a:graphic>
      </p:graphicFrame>
      <p:graphicFrame>
        <p:nvGraphicFramePr>
          <p:cNvPr id="37" name="对象 -2147482616"/>
          <p:cNvGraphicFramePr>
            <a:graphicFrameLocks noChangeAspect="1"/>
          </p:cNvGraphicFramePr>
          <p:nvPr/>
        </p:nvGraphicFramePr>
        <p:xfrm>
          <a:off x="7739380" y="3899218"/>
          <a:ext cx="680720" cy="453390"/>
        </p:xfrm>
        <a:graphic>
          <a:graphicData uri="http://schemas.openxmlformats.org/presentationml/2006/ole">
            <mc:AlternateContent xmlns:mc="http://schemas.openxmlformats.org/markup-compatibility/2006">
              <mc:Choice xmlns:v="urn:schemas-microsoft-com:vml" Requires="v">
                <p:oleObj spid="_x0000_s1066" r:id="rId13" imgW="330200" imgH="215900" progId="Equation.KSEE3">
                  <p:embed/>
                </p:oleObj>
              </mc:Choice>
              <mc:Fallback>
                <p:oleObj r:id="rId13" imgW="330200" imgH="215900" progId="Equation.KSEE3">
                  <p:embed/>
                  <p:pic>
                    <p:nvPicPr>
                      <p:cNvPr id="0" name="图片 3075"/>
                      <p:cNvPicPr/>
                      <p:nvPr/>
                    </p:nvPicPr>
                    <p:blipFill>
                      <a:blip r:embed="rId14"/>
                      <a:stretch>
                        <a:fillRect/>
                      </a:stretch>
                    </p:blipFill>
                    <p:spPr>
                      <a:xfrm>
                        <a:off x="7739380" y="3899218"/>
                        <a:ext cx="680720" cy="453390"/>
                      </a:xfrm>
                      <a:prstGeom prst="rect">
                        <a:avLst/>
                      </a:prstGeom>
                      <a:noFill/>
                      <a:ln w="38100">
                        <a:noFill/>
                        <a:miter/>
                      </a:ln>
                    </p:spPr>
                  </p:pic>
                </p:oleObj>
              </mc:Fallback>
            </mc:AlternateContent>
          </a:graphicData>
        </a:graphic>
      </p:graphicFrame>
      <p:graphicFrame>
        <p:nvGraphicFramePr>
          <p:cNvPr id="40" name="对象 -2147482616"/>
          <p:cNvGraphicFramePr>
            <a:graphicFrameLocks noChangeAspect="1"/>
          </p:cNvGraphicFramePr>
          <p:nvPr/>
        </p:nvGraphicFramePr>
        <p:xfrm>
          <a:off x="6849110" y="4371975"/>
          <a:ext cx="4479925" cy="452120"/>
        </p:xfrm>
        <a:graphic>
          <a:graphicData uri="http://schemas.openxmlformats.org/presentationml/2006/ole">
            <mc:AlternateContent xmlns:mc="http://schemas.openxmlformats.org/markup-compatibility/2006">
              <mc:Choice xmlns:v="urn:schemas-microsoft-com:vml" Requires="v">
                <p:oleObj spid="_x0000_s1067" r:id="rId15" imgW="2565400" imgH="254000" progId="Equation.KSEE3">
                  <p:embed/>
                </p:oleObj>
              </mc:Choice>
              <mc:Fallback>
                <p:oleObj r:id="rId15" imgW="2565400" imgH="254000" progId="Equation.KSEE3">
                  <p:embed/>
                  <p:pic>
                    <p:nvPicPr>
                      <p:cNvPr id="0" name="图片 3075"/>
                      <p:cNvPicPr/>
                      <p:nvPr/>
                    </p:nvPicPr>
                    <p:blipFill>
                      <a:blip r:embed="rId16"/>
                      <a:stretch>
                        <a:fillRect/>
                      </a:stretch>
                    </p:blipFill>
                    <p:spPr>
                      <a:xfrm>
                        <a:off x="6849110" y="4371975"/>
                        <a:ext cx="4479925" cy="452120"/>
                      </a:xfrm>
                      <a:prstGeom prst="rect">
                        <a:avLst/>
                      </a:prstGeom>
                      <a:noFill/>
                      <a:ln w="38100">
                        <a:noFill/>
                        <a:miter/>
                      </a:ln>
                    </p:spPr>
                  </p:pic>
                </p:oleObj>
              </mc:Fallback>
            </mc:AlternateContent>
          </a:graphicData>
        </a:graphic>
      </p:graphicFrame>
      <p:graphicFrame>
        <p:nvGraphicFramePr>
          <p:cNvPr id="43" name="对象 -2147482616"/>
          <p:cNvGraphicFramePr>
            <a:graphicFrameLocks noChangeAspect="1"/>
          </p:cNvGraphicFramePr>
          <p:nvPr/>
        </p:nvGraphicFramePr>
        <p:xfrm>
          <a:off x="7093903" y="4806633"/>
          <a:ext cx="1087120" cy="768985"/>
        </p:xfrm>
        <a:graphic>
          <a:graphicData uri="http://schemas.openxmlformats.org/presentationml/2006/ole">
            <mc:AlternateContent xmlns:mc="http://schemas.openxmlformats.org/markup-compatibility/2006">
              <mc:Choice xmlns:v="urn:schemas-microsoft-com:vml" Requires="v">
                <p:oleObj spid="_x0000_s1068" r:id="rId17" imgW="622300" imgH="431800" progId="Equation.KSEE3">
                  <p:embed/>
                </p:oleObj>
              </mc:Choice>
              <mc:Fallback>
                <p:oleObj r:id="rId17" imgW="622300" imgH="431800" progId="Equation.KSEE3">
                  <p:embed/>
                  <p:pic>
                    <p:nvPicPr>
                      <p:cNvPr id="0" name="图片 3075"/>
                      <p:cNvPicPr/>
                      <p:nvPr/>
                    </p:nvPicPr>
                    <p:blipFill>
                      <a:blip r:embed="rId18"/>
                      <a:stretch>
                        <a:fillRect/>
                      </a:stretch>
                    </p:blipFill>
                    <p:spPr>
                      <a:xfrm>
                        <a:off x="7093903" y="4806633"/>
                        <a:ext cx="1087120" cy="768985"/>
                      </a:xfrm>
                      <a:prstGeom prst="rect">
                        <a:avLst/>
                      </a:prstGeom>
                      <a:noFill/>
                      <a:ln w="38100">
                        <a:noFill/>
                        <a:miter/>
                      </a:ln>
                    </p:spPr>
                  </p:pic>
                </p:oleObj>
              </mc:Fallback>
            </mc:AlternateContent>
          </a:graphicData>
        </a:graphic>
      </p:graphicFrame>
      <p:graphicFrame>
        <p:nvGraphicFramePr>
          <p:cNvPr id="45" name="对象 -2147482616"/>
          <p:cNvGraphicFramePr>
            <a:graphicFrameLocks noChangeAspect="1"/>
          </p:cNvGraphicFramePr>
          <p:nvPr/>
        </p:nvGraphicFramePr>
        <p:xfrm>
          <a:off x="8572183" y="5518786"/>
          <a:ext cx="266700" cy="407670"/>
        </p:xfrm>
        <a:graphic>
          <a:graphicData uri="http://schemas.openxmlformats.org/presentationml/2006/ole">
            <mc:AlternateContent xmlns:mc="http://schemas.openxmlformats.org/markup-compatibility/2006">
              <mc:Choice xmlns:v="urn:schemas-microsoft-com:vml" Requires="v">
                <p:oleObj spid="_x0000_s1069" r:id="rId19" imgW="152400" imgH="228600" progId="Equation.KSEE3">
                  <p:embed/>
                </p:oleObj>
              </mc:Choice>
              <mc:Fallback>
                <p:oleObj r:id="rId19" imgW="152400" imgH="228600" progId="Equation.KSEE3">
                  <p:embed/>
                  <p:pic>
                    <p:nvPicPr>
                      <p:cNvPr id="0" name="图片 3075"/>
                      <p:cNvPicPr/>
                      <p:nvPr/>
                    </p:nvPicPr>
                    <p:blipFill>
                      <a:blip r:embed="rId20"/>
                      <a:stretch>
                        <a:fillRect/>
                      </a:stretch>
                    </p:blipFill>
                    <p:spPr>
                      <a:xfrm>
                        <a:off x="8572183" y="5518786"/>
                        <a:ext cx="266700" cy="407670"/>
                      </a:xfrm>
                      <a:prstGeom prst="rect">
                        <a:avLst/>
                      </a:prstGeom>
                      <a:noFill/>
                      <a:ln w="38100">
                        <a:noFill/>
                        <a:miter/>
                      </a:ln>
                    </p:spPr>
                  </p:pic>
                </p:oleObj>
              </mc:Fallback>
            </mc:AlternateContent>
          </a:graphicData>
        </a:graphic>
      </p:graphicFrame>
      <p:graphicFrame>
        <p:nvGraphicFramePr>
          <p:cNvPr id="47" name="对象 -2147482616"/>
          <p:cNvGraphicFramePr>
            <a:graphicFrameLocks noChangeAspect="1"/>
          </p:cNvGraphicFramePr>
          <p:nvPr/>
        </p:nvGraphicFramePr>
        <p:xfrm>
          <a:off x="7000240" y="5955030"/>
          <a:ext cx="1882140" cy="507365"/>
        </p:xfrm>
        <a:graphic>
          <a:graphicData uri="http://schemas.openxmlformats.org/presentationml/2006/ole">
            <mc:AlternateContent xmlns:mc="http://schemas.openxmlformats.org/markup-compatibility/2006">
              <mc:Choice xmlns:v="urn:schemas-microsoft-com:vml" Requires="v">
                <p:oleObj spid="_x0000_s1070" r:id="rId21" imgW="862965" imgH="228600" progId="Equation.KSEE3">
                  <p:embed/>
                </p:oleObj>
              </mc:Choice>
              <mc:Fallback>
                <p:oleObj r:id="rId21" imgW="862965" imgH="228600" progId="Equation.KSEE3">
                  <p:embed/>
                  <p:pic>
                    <p:nvPicPr>
                      <p:cNvPr id="0" name="图片 3075"/>
                      <p:cNvPicPr/>
                      <p:nvPr/>
                    </p:nvPicPr>
                    <p:blipFill>
                      <a:blip r:embed="rId22"/>
                      <a:stretch>
                        <a:fillRect/>
                      </a:stretch>
                    </p:blipFill>
                    <p:spPr>
                      <a:xfrm>
                        <a:off x="7000240" y="5955030"/>
                        <a:ext cx="1882140" cy="507365"/>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nCoV</a:t>
            </a:r>
            <a:r>
              <a:rPr lang="zh-CN" dirty="0">
                <a:ea typeface="宋体" panose="02010600030101010101" pitchFamily="2" charset="-122"/>
                <a:sym typeface="+mn-ea"/>
              </a:rPr>
              <a:t>抓取</a:t>
            </a:r>
            <a:r>
              <a:rPr lang="en-US" altLang="zh-CN" dirty="0">
                <a:ea typeface="宋体" panose="02010600030101010101" pitchFamily="2" charset="-122"/>
                <a:sym typeface="+mn-ea"/>
              </a:rPr>
              <a:t>&amp;</a:t>
            </a:r>
            <a:r>
              <a:rPr lang="zh-CN" altLang="en-US" dirty="0">
                <a:ea typeface="宋体" panose="02010600030101010101" pitchFamily="2" charset="-122"/>
                <a:sym typeface="+mn-ea"/>
              </a:rPr>
              <a:t>可视化</a:t>
            </a:r>
          </a:p>
        </p:txBody>
      </p:sp>
      <p:sp>
        <p:nvSpPr>
          <p:cNvPr id="4"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数据源：https://news.qq.com/zt2020/page/feiyan.htm</a:t>
            </a:r>
          </a:p>
          <a:p>
            <a:pPr marL="0" indent="0">
              <a:lnSpc>
                <a:spcPct val="150000"/>
              </a:lnSpc>
              <a:buNone/>
            </a:pPr>
            <a:r>
              <a:rPr lang="zh-CN" altLang="en-US" sz="1800" dirty="0">
                <a:ea typeface="宋体" panose="02010600030101010101" pitchFamily="2" charset="-122"/>
                <a:sym typeface="+mn-ea"/>
              </a:rPr>
              <a:t>解析</a:t>
            </a:r>
            <a:r>
              <a:rPr lang="en-US" altLang="zh-CN" sz="1800" dirty="0">
                <a:ea typeface="宋体" panose="02010600030101010101" pitchFamily="2" charset="-122"/>
                <a:sym typeface="+mn-ea"/>
              </a:rPr>
              <a:t>JSON</a:t>
            </a:r>
            <a:r>
              <a:rPr lang="zh-CN" altLang="en-US" sz="1800" dirty="0">
                <a:ea typeface="宋体" panose="02010600030101010101" pitchFamily="2" charset="-122"/>
                <a:sym typeface="+mn-ea"/>
              </a:rPr>
              <a:t>数据源：https://view.inews.qq.com/g2/getOnsInfo?name=disease_h5</a:t>
            </a:r>
          </a:p>
          <a:p>
            <a:pPr marL="0" indent="0">
              <a:lnSpc>
                <a:spcPct val="150000"/>
              </a:lnSpc>
              <a:buNone/>
            </a:pPr>
            <a:r>
              <a:rPr lang="zh-CN" altLang="en-US" sz="1800" dirty="0">
                <a:ea typeface="宋体" panose="02010600030101010101" pitchFamily="2" charset="-122"/>
                <a:sym typeface="+mn-ea"/>
              </a:rPr>
              <a:t>抓取：requests</a:t>
            </a:r>
          </a:p>
          <a:p>
            <a:pPr marL="0" indent="0">
              <a:lnSpc>
                <a:spcPct val="150000"/>
              </a:lnSpc>
              <a:buNone/>
            </a:pPr>
            <a:r>
              <a:rPr lang="zh-CN" altLang="zh-CN" sz="1800" dirty="0">
                <a:ea typeface="宋体" panose="02010600030101010101" pitchFamily="2" charset="-122"/>
                <a:sym typeface="+mn-ea"/>
              </a:rPr>
              <a:t>呈现：</a:t>
            </a:r>
            <a:r>
              <a:rPr lang="en-US" altLang="zh-CN" sz="1800" dirty="0">
                <a:ea typeface="宋体" panose="02010600030101010101" pitchFamily="2" charset="-122"/>
                <a:sym typeface="+mn-ea"/>
              </a:rPr>
              <a:t>PowerBI</a:t>
            </a:r>
          </a:p>
          <a:p>
            <a:pPr>
              <a:lnSpc>
                <a:spcPct val="150000"/>
              </a:lnSpc>
            </a:pPr>
            <a:r>
              <a:rPr lang="en-US" altLang="zh-CN" sz="1800" dirty="0">
                <a:ea typeface="宋体" panose="02010600030101010101" pitchFamily="2" charset="-122"/>
                <a:sym typeface="+mn-ea"/>
              </a:rPr>
              <a:t>三种授权方式，免费版，专业版，增值版</a:t>
            </a:r>
          </a:p>
          <a:p>
            <a:pPr>
              <a:lnSpc>
                <a:spcPct val="150000"/>
              </a:lnSpc>
            </a:pPr>
            <a:r>
              <a:rPr lang="en-US" altLang="zh-CN" sz="1800" dirty="0">
                <a:ea typeface="宋体" panose="02010600030101010101" pitchFamily="2" charset="-122"/>
                <a:sym typeface="+mn-ea"/>
              </a:rPr>
              <a:t>前两种主要适用于个人以及中小型企业</a:t>
            </a: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nCoV</a:t>
            </a:r>
            <a:r>
              <a:rPr lang="zh-CN" dirty="0">
                <a:ea typeface="宋体" panose="02010600030101010101" pitchFamily="2" charset="-122"/>
                <a:sym typeface="+mn-ea"/>
              </a:rPr>
              <a:t>抓取</a:t>
            </a:r>
            <a:r>
              <a:rPr lang="en-US" altLang="zh-CN" dirty="0">
                <a:ea typeface="宋体" panose="02010600030101010101" pitchFamily="2" charset="-122"/>
                <a:sym typeface="+mn-ea"/>
              </a:rPr>
              <a:t>&amp;</a:t>
            </a:r>
            <a:r>
              <a:rPr lang="zh-CN" altLang="en-US" dirty="0">
                <a:ea typeface="宋体" panose="02010600030101010101" pitchFamily="2" charset="-122"/>
                <a:sym typeface="+mn-ea"/>
              </a:rPr>
              <a:t>可视化</a:t>
            </a:r>
          </a:p>
        </p:txBody>
      </p:sp>
      <p:sp>
        <p:nvSpPr>
          <p:cNvPr id="131" name="Content Placeholder 2"/>
          <p:cNvSpPr txBox="1">
            <a:spLocks noGrp="1"/>
          </p:cNvSpPr>
          <p:nvPr/>
        </p:nvSpPr>
        <p:spPr>
          <a:xfrm>
            <a:off x="352425" y="1007110"/>
            <a:ext cx="6771005" cy="4624070"/>
          </a:xfrm>
          <a:prstGeom prst="rect">
            <a:avLst/>
          </a:prstGeom>
          <a:ln w="12700">
            <a:miter lim="400000"/>
          </a:ln>
        </p:spPr>
        <p:txBody>
          <a:bodyPr lIns="45719" rIns="45719">
            <a:normAutofit fontScale="250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zh-CN" altLang="zh-CN" sz="5600" dirty="0">
                <a:ea typeface="宋体" panose="02010600030101010101" pitchFamily="2" charset="-122"/>
              </a:rPr>
              <a:t>def parse_data():</a:t>
            </a:r>
          </a:p>
          <a:p>
            <a:pPr marL="0" indent="0">
              <a:lnSpc>
                <a:spcPct val="100000"/>
              </a:lnSpc>
              <a:buNone/>
            </a:pPr>
            <a:r>
              <a:rPr lang="zh-CN" altLang="zh-CN" sz="5600" dirty="0">
                <a:ea typeface="宋体" panose="02010600030101010101" pitchFamily="2" charset="-122"/>
              </a:rPr>
              <a:t>    result = []</a:t>
            </a:r>
          </a:p>
          <a:p>
            <a:pPr marL="0" indent="0">
              <a:lnSpc>
                <a:spcPct val="100000"/>
              </a:lnSpc>
              <a:buNone/>
            </a:pPr>
            <a:r>
              <a:rPr lang="zh-CN" altLang="zh-CN" sz="5600" dirty="0">
                <a:ea typeface="宋体" panose="02010600030101010101" pitchFamily="2" charset="-122"/>
              </a:rPr>
              <a:t>    country_len = len(areaTree_json)</a:t>
            </a:r>
          </a:p>
          <a:p>
            <a:pPr marL="0" indent="0">
              <a:lnSpc>
                <a:spcPct val="100000"/>
              </a:lnSpc>
              <a:buNone/>
            </a:pPr>
            <a:r>
              <a:rPr lang="zh-CN" altLang="zh-CN" sz="5600" dirty="0">
                <a:ea typeface="宋体" panose="02010600030101010101" pitchFamily="2" charset="-122"/>
              </a:rPr>
              <a:t>    for i in range(0, country_len):</a:t>
            </a:r>
          </a:p>
          <a:p>
            <a:pPr marL="0" indent="0">
              <a:lnSpc>
                <a:spcPct val="100000"/>
              </a:lnSpc>
              <a:buNone/>
            </a:pPr>
            <a:r>
              <a:rPr lang="zh-CN" altLang="zh-CN" sz="5600" dirty="0">
                <a:ea typeface="宋体" panose="02010600030101010101" pitchFamily="2" charset="-122"/>
              </a:rPr>
              <a:t>        #如果为中国则说明具有省份信息</a:t>
            </a:r>
          </a:p>
          <a:p>
            <a:pPr marL="0" indent="0">
              <a:lnSpc>
                <a:spcPct val="100000"/>
              </a:lnSpc>
              <a:buNone/>
            </a:pPr>
            <a:r>
              <a:rPr lang="zh-CN" altLang="zh-CN" sz="5600" dirty="0">
                <a:ea typeface="宋体" panose="02010600030101010101" pitchFamily="2" charset="-122"/>
              </a:rPr>
              <a:t>        if(areaTree_json[i]["name"]=="中国"):</a:t>
            </a:r>
          </a:p>
          <a:p>
            <a:pPr marL="0" indent="0">
              <a:lnSpc>
                <a:spcPct val="100000"/>
              </a:lnSpc>
              <a:buNone/>
            </a:pPr>
            <a:r>
              <a:rPr lang="zh-CN" altLang="zh-CN" sz="5600" dirty="0">
                <a:ea typeface="宋体" panose="02010600030101010101" pitchFamily="2" charset="-122"/>
              </a:rPr>
              <a:t>            province_len = len(areaTree_json[i]["children"])  </a:t>
            </a:r>
            <a:r>
              <a:rPr lang="zh-CN" altLang="zh-CN" sz="5600" dirty="0">
                <a:ea typeface="宋体" panose="02010600030101010101" pitchFamily="2" charset="-122"/>
                <a:sym typeface="+mn-ea"/>
              </a:rPr>
              <a:t>#获取省份长度</a:t>
            </a:r>
            <a:endParaRPr lang="zh-CN" altLang="zh-CN" sz="5600" dirty="0">
              <a:ea typeface="宋体" panose="02010600030101010101" pitchFamily="2" charset="-122"/>
            </a:endParaRPr>
          </a:p>
          <a:p>
            <a:pPr marL="0" indent="0">
              <a:lnSpc>
                <a:spcPct val="100000"/>
              </a:lnSpc>
              <a:buNone/>
            </a:pPr>
            <a:r>
              <a:rPr lang="zh-CN" altLang="zh-CN" sz="5600" dirty="0">
                <a:ea typeface="宋体" panose="02010600030101010101" pitchFamily="2" charset="-122"/>
              </a:rPr>
              <a:t>            for j in range(0,province_len):</a:t>
            </a:r>
          </a:p>
          <a:p>
            <a:pPr marL="0" indent="0">
              <a:lnSpc>
                <a:spcPct val="100000"/>
              </a:lnSpc>
              <a:buNone/>
            </a:pPr>
            <a:r>
              <a:rPr lang="zh-CN" altLang="zh-CN" sz="5600" dirty="0">
                <a:ea typeface="宋体" panose="02010600030101010101" pitchFamily="2" charset="-122"/>
              </a:rPr>
              <a:t>                area_len=len(areaTree_json[i]["children"][j]["children"]) </a:t>
            </a:r>
            <a:r>
              <a:rPr lang="zh-CN" altLang="zh-CN" sz="5600" dirty="0">
                <a:ea typeface="宋体" panose="02010600030101010101" pitchFamily="2" charset="-122"/>
                <a:sym typeface="+mn-ea"/>
              </a:rPr>
              <a:t>#获取地区长度</a:t>
            </a:r>
            <a:endParaRPr lang="zh-CN" altLang="zh-CN" sz="5600" dirty="0">
              <a:ea typeface="宋体" panose="02010600030101010101" pitchFamily="2" charset="-122"/>
            </a:endParaRPr>
          </a:p>
          <a:p>
            <a:pPr marL="0" indent="0">
              <a:lnSpc>
                <a:spcPct val="100000"/>
              </a:lnSpc>
              <a:buNone/>
            </a:pPr>
            <a:r>
              <a:rPr lang="zh-CN" altLang="zh-CN" sz="5600" dirty="0">
                <a:ea typeface="宋体" panose="02010600030101010101" pitchFamily="2" charset="-122"/>
              </a:rPr>
              <a:t>                for n in range(0,area_len):                </a:t>
            </a:r>
          </a:p>
          <a:p>
            <a:pPr marL="0" indent="0">
              <a:lnSpc>
                <a:spcPct val="100000"/>
              </a:lnSpc>
              <a:buNone/>
            </a:pPr>
            <a:r>
              <a:rPr lang="zh-CN" altLang="zh-CN" sz="5600" dirty="0">
                <a:ea typeface="宋体" panose="02010600030101010101" pitchFamily="2" charset="-122"/>
              </a:rPr>
              <a:t>                    total=areaTree_json[i]["children"][j]["children"][n]["total"] </a:t>
            </a:r>
          </a:p>
          <a:p>
            <a:pPr marL="0" indent="0">
              <a:lnSpc>
                <a:spcPct val="100000"/>
              </a:lnSpc>
              <a:buNone/>
            </a:pPr>
            <a:r>
              <a:rPr lang="zh-CN" altLang="zh-CN" sz="5600" dirty="0">
                <a:ea typeface="宋体" panose="02010600030101010101" pitchFamily="2" charset="-122"/>
              </a:rPr>
              <a:t>                    province = areaTree_json[i]["children"][j]["name"]</a:t>
            </a:r>
          </a:p>
          <a:p>
            <a:pPr marL="0" indent="0">
              <a:lnSpc>
                <a:spcPct val="100000"/>
              </a:lnSpc>
              <a:buNone/>
            </a:pPr>
            <a:r>
              <a:rPr lang="zh-CN" altLang="zh-CN" sz="5600" dirty="0">
                <a:ea typeface="宋体" panose="02010600030101010101" pitchFamily="2" charset="-122"/>
              </a:rPr>
              <a:t>                    area = areaTree_json[i]["children"][j]["children"][n]["name"]</a:t>
            </a:r>
          </a:p>
          <a:p>
            <a:pPr marL="0" indent="0">
              <a:lnSpc>
                <a:spcPct val="100000"/>
              </a:lnSpc>
              <a:buNone/>
            </a:pPr>
            <a:r>
              <a:rPr lang="en-US" altLang="zh-CN" sz="5600" dirty="0">
                <a:ea typeface="宋体" panose="02010600030101010101" pitchFamily="2" charset="-122"/>
              </a:rPr>
              <a:t>……</a:t>
            </a:r>
            <a:endParaRPr lang="zh-CN" altLang="zh-CN" sz="5600" dirty="0">
              <a:ea typeface="宋体" panose="02010600030101010101" pitchFamily="2" charset="-122"/>
            </a:endParaRPr>
          </a:p>
          <a:p>
            <a:pPr marL="0" indent="0">
              <a:lnSpc>
                <a:spcPct val="100000"/>
              </a:lnSpc>
              <a:buNone/>
            </a:pPr>
            <a:r>
              <a:rPr lang="zh-CN" altLang="zh-CN" sz="5600" dirty="0">
                <a:ea typeface="宋体" panose="02010600030101010101" pitchFamily="2" charset="-122"/>
              </a:rPr>
              <a:t>                    temp = {'city':area, 'province':province, 'country':country,                    'confirm':confirm,'heal':heal,'dead':dead, 'suspect':suspect, 'update_time':update_time} </a:t>
            </a:r>
          </a:p>
          <a:p>
            <a:pPr marL="0" indent="0">
              <a:lnSpc>
                <a:spcPct val="100000"/>
              </a:lnSpc>
              <a:buNone/>
            </a:pPr>
            <a:r>
              <a:rPr lang="zh-CN" altLang="zh-CN" sz="5600" dirty="0">
                <a:ea typeface="宋体" panose="02010600030101010101" pitchFamily="2" charset="-122"/>
              </a:rPr>
              <a:t>                    result.append(temp)</a:t>
            </a:r>
          </a:p>
        </p:txBody>
      </p:sp>
      <p:sp>
        <p:nvSpPr>
          <p:cNvPr id="2" name="文本框 1"/>
          <p:cNvSpPr txBox="1"/>
          <p:nvPr/>
        </p:nvSpPr>
        <p:spPr>
          <a:xfrm>
            <a:off x="6940550" y="1699260"/>
            <a:ext cx="472630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rPr>
              <a:t>https://view.inews.qq.com/g2/getOnsInfo?name=disease_h5</a:t>
            </a:r>
          </a:p>
        </p:txBody>
      </p:sp>
      <p:sp>
        <p:nvSpPr>
          <p:cNvPr id="3" name="文本框 2"/>
          <p:cNvSpPr txBox="1"/>
          <p:nvPr/>
        </p:nvSpPr>
        <p:spPr>
          <a:xfrm>
            <a:off x="6902450" y="2062480"/>
            <a:ext cx="5196205" cy="3783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rgbClr val="000000"/>
                </a:solidFill>
                <a:effectLst/>
                <a:uFillTx/>
                <a:latin typeface="+mn-lt"/>
                <a:ea typeface="+mn-ea"/>
                <a:cs typeface="+mn-cs"/>
                <a:sym typeface="Calibri" panose="020F0502020204030204"/>
              </a:rPr>
              <a:t>{"ret":0,"data":"{\"chinaTotal\":{\"confirm\":34662,\"suspect\":27657,\"dead\":724,\"heal\":2220},\"chinaAdd\":{\"confirm\":3451,\"suspect\":1298,\"dead\":87,\"heal\":678},\"lastUpdateTime\":\"2020-02-08 18:00:27\",\"areaTree\":[{\"name\":\"中国\",\"today\":{\"confirm\":3451,\"suspect\":0,\"dead\":0,\"heal\":0,\"isUpdated\":true},\"total\":{\"confirm\":34662,\"suspect\":27657,\"dead\":724,\"heal\":2220},\"children\":[{\"name\":\"湖北\",\"today\":{\"confirm\":2841,\"suspect\":0,\"dead\":0,\"heal\":0,\"isUpdated\":true},\"total\":{\"confirm\":24953,\"suspect\":0,\"dead\":699,\"heal\":1130},\"children\":[{\"name\":\"武汉\",\"today\":{\"confirm\":1985,\"suspect\":0,\"dead\":0,\"heal\":0,\"isUpdated\":true},\"total\":{\"confirm\":13603,\"suspect\":0,\"dead\":545,\"heal\":698}},{\"name\":\"孝感\",\"today\":{\"confirm\":172,\"suspect\":0,\"dead\":0,\"heal\":0,\"isUpdated\":true},\"total\":{\"confirm\":2313,\"suspect\":0,\"dead\":26,\"heal\":38}},{\"name\":\"黄冈\",\"today\":{\"confirm\":144,\"suspect\":0,\"dead\":0,\"heal\":0,\"isUpdated\":true},\"total\":{\"confirm\":2041,\"suspect\":0,\"dead\":36,\"heal\":105}},</a:t>
            </a:r>
          </a:p>
          <a:p>
            <a:pPr marL="0" marR="0" indent="0" algn="l" defTabSz="9144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a:ln>
                  <a:noFill/>
                </a:ln>
                <a:solidFill>
                  <a:srgbClr val="000000"/>
                </a:solidFill>
                <a:effectLst/>
                <a:uFillTx/>
                <a:latin typeface="+mn-lt"/>
                <a:ea typeface="+mn-ea"/>
                <a:cs typeface="+mn-cs"/>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endParaRPr kumimoji="0" lang="en-US" altLang="zh-CN" sz="12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nCoV</a:t>
            </a:r>
            <a:r>
              <a:rPr lang="zh-CN" dirty="0">
                <a:ea typeface="宋体" panose="02010600030101010101" pitchFamily="2" charset="-122"/>
                <a:sym typeface="+mn-ea"/>
              </a:rPr>
              <a:t>抓取</a:t>
            </a:r>
            <a:r>
              <a:rPr lang="en-US" altLang="zh-CN" dirty="0">
                <a:ea typeface="宋体" panose="02010600030101010101" pitchFamily="2" charset="-122"/>
                <a:sym typeface="+mn-ea"/>
              </a:rPr>
              <a:t>&amp;</a:t>
            </a:r>
            <a:r>
              <a:rPr lang="zh-CN" altLang="en-US" dirty="0">
                <a:ea typeface="宋体" panose="02010600030101010101" pitchFamily="2" charset="-122"/>
                <a:sym typeface="+mn-ea"/>
              </a:rPr>
              <a:t>可视化</a:t>
            </a:r>
          </a:p>
        </p:txBody>
      </p:sp>
      <p:pic>
        <p:nvPicPr>
          <p:cNvPr id="2" name="图片 1"/>
          <p:cNvPicPr>
            <a:picLocks noChangeAspect="1"/>
          </p:cNvPicPr>
          <p:nvPr/>
        </p:nvPicPr>
        <p:blipFill>
          <a:blip r:embed="rId2"/>
          <a:stretch>
            <a:fillRect/>
          </a:stretch>
        </p:blipFill>
        <p:spPr>
          <a:xfrm>
            <a:off x="1480820" y="1506855"/>
            <a:ext cx="8880475" cy="5427345"/>
          </a:xfrm>
          <a:prstGeom prst="rect">
            <a:avLst/>
          </a:prstGeom>
        </p:spPr>
      </p:pic>
      <p:sp>
        <p:nvSpPr>
          <p:cNvPr id="3" name="Content Placeholder 2"/>
          <p:cNvSpPr txBox="1">
            <a:spLocks noGrp="1"/>
          </p:cNvSpPr>
          <p:nvPr/>
        </p:nvSpPr>
        <p:spPr>
          <a:xfrm>
            <a:off x="1595755" y="1037590"/>
            <a:ext cx="9807575" cy="84836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altLang="zh-CN" sz="2200" dirty="0">
                <a:ea typeface="宋体" panose="02010600030101010101" pitchFamily="2" charset="-122"/>
              </a:rPr>
              <a:t>https://dwz.cn/zrfE19uB</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557655"/>
            <a:ext cx="10515600" cy="4351338"/>
          </a:xfrm>
        </p:spPr>
        <p:txBody>
          <a:bodyPr>
            <a:normAutofit/>
          </a:bodyPr>
          <a:lstStyle/>
          <a:p>
            <a:pPr marL="0" indent="0">
              <a:lnSpc>
                <a:spcPct val="170000"/>
              </a:lnSpc>
              <a:buNone/>
            </a:pPr>
            <a:r>
              <a:rPr lang="en-US" altLang="zh-CN" sz="2200" dirty="0">
                <a:ea typeface="宋体" panose="02010600030101010101" pitchFamily="2" charset="-122"/>
                <a:sym typeface="+mn-ea"/>
              </a:rPr>
              <a:t>Thinking1</a:t>
            </a:r>
            <a:r>
              <a:rPr lang="zh-CN" altLang="zh-CN" sz="2200" dirty="0">
                <a:ea typeface="宋体" panose="02010600030101010101" pitchFamily="2" charset="-122"/>
                <a:sym typeface="+mn-ea"/>
              </a:rPr>
              <a:t>：奇异值分解SVD的原理是怎样的，都有哪些应用场景</a:t>
            </a:r>
          </a:p>
          <a:p>
            <a:pPr marL="0" indent="0">
              <a:lnSpc>
                <a:spcPct val="170000"/>
              </a:lnSpc>
              <a:buNone/>
            </a:pPr>
            <a:r>
              <a:rPr lang="en-US" altLang="zh-CN" sz="2200" dirty="0">
                <a:ea typeface="宋体" panose="02010600030101010101" pitchFamily="2" charset="-122"/>
                <a:sym typeface="+mn-ea"/>
              </a:rPr>
              <a:t>Thinking2</a:t>
            </a:r>
            <a:r>
              <a:rPr lang="zh-CN" altLang="zh-CN" sz="2200" dirty="0">
                <a:ea typeface="宋体" panose="02010600030101010101" pitchFamily="2" charset="-122"/>
                <a:sym typeface="+mn-ea"/>
              </a:rPr>
              <a:t>：</a:t>
            </a:r>
            <a:r>
              <a:rPr sz="2200" dirty="0">
                <a:ea typeface="宋体" panose="02010600030101010101" pitchFamily="2" charset="-122"/>
                <a:sym typeface="+mn-ea"/>
              </a:rPr>
              <a:t>funkSVD, BiasSVD，SVD++</a:t>
            </a:r>
            <a:r>
              <a:rPr lang="zh-CN" sz="2200" dirty="0">
                <a:ea typeface="宋体" panose="02010600030101010101" pitchFamily="2" charset="-122"/>
                <a:sym typeface="+mn-ea"/>
              </a:rPr>
              <a:t>算法</a:t>
            </a:r>
            <a:r>
              <a:rPr sz="2200" dirty="0">
                <a:ea typeface="宋体" panose="02010600030101010101" pitchFamily="2" charset="-122"/>
                <a:sym typeface="+mn-ea"/>
              </a:rPr>
              <a:t>之间的区别是怎样的</a:t>
            </a:r>
          </a:p>
          <a:p>
            <a:pPr marL="0" indent="0">
              <a:lnSpc>
                <a:spcPct val="170000"/>
              </a:lnSpc>
              <a:buNone/>
            </a:pPr>
            <a:r>
              <a:rPr lang="en-US" altLang="zh-CN" sz="2200" dirty="0">
                <a:ea typeface="宋体" panose="02010600030101010101" pitchFamily="2" charset="-122"/>
                <a:sym typeface="+mn-ea"/>
              </a:rPr>
              <a:t>Thinking3</a:t>
            </a:r>
            <a:r>
              <a:rPr lang="zh-CN" altLang="zh-CN" sz="2200" dirty="0">
                <a:ea typeface="宋体" panose="02010600030101010101" pitchFamily="2" charset="-122"/>
                <a:sym typeface="+mn-ea"/>
              </a:rPr>
              <a:t>：矩阵分解算法在推荐系统中有哪些应用场景，存在哪些不足</a:t>
            </a:r>
          </a:p>
          <a:p>
            <a:pPr marL="0" indent="0">
              <a:lnSpc>
                <a:spcPct val="170000"/>
              </a:lnSpc>
              <a:buNone/>
            </a:pPr>
            <a:r>
              <a:rPr lang="en-US" altLang="zh-CN" sz="2200" dirty="0">
                <a:ea typeface="宋体" panose="02010600030101010101" pitchFamily="2" charset="-122"/>
                <a:sym typeface="+mn-ea"/>
              </a:rPr>
              <a:t>Thinking4</a:t>
            </a:r>
            <a:r>
              <a:rPr lang="zh-CN" altLang="zh-CN" sz="2200" dirty="0">
                <a:ea typeface="宋体" panose="02010600030101010101" pitchFamily="2" charset="-122"/>
                <a:sym typeface="+mn-ea"/>
              </a:rPr>
              <a:t>：</a:t>
            </a:r>
            <a:r>
              <a:rPr lang="en-US" altLang="zh-CN" sz="2200" dirty="0">
                <a:ea typeface="宋体" panose="02010600030101010101" pitchFamily="2" charset="-122"/>
                <a:sym typeface="+mn-ea"/>
              </a:rPr>
              <a:t>item</a:t>
            </a:r>
            <a:r>
              <a:rPr lang="zh-CN" altLang="zh-CN" sz="2200" dirty="0">
                <a:ea typeface="宋体" panose="02010600030101010101" pitchFamily="2" charset="-122"/>
                <a:sym typeface="+mn-ea"/>
              </a:rPr>
              <a:t>流行度在推荐系统中有怎样的应用</a:t>
            </a:r>
          </a:p>
          <a:p>
            <a:pPr marL="0" indent="0">
              <a:lnSpc>
                <a:spcPct val="170000"/>
              </a:lnSpc>
              <a:buNone/>
            </a:pPr>
            <a:r>
              <a:rPr lang="en-US" altLang="zh-CN" sz="2200" dirty="0">
                <a:ea typeface="宋体" panose="02010600030101010101" pitchFamily="2" charset="-122"/>
                <a:sym typeface="+mn-ea"/>
              </a:rPr>
              <a:t>Thinking5</a:t>
            </a:r>
            <a:r>
              <a:rPr lang="zh-CN" altLang="zh-CN" sz="2200" dirty="0">
                <a:ea typeface="宋体" panose="02010600030101010101" pitchFamily="2" charset="-122"/>
                <a:sym typeface="+mn-ea"/>
              </a:rPr>
              <a:t>：推荐系统的召回阶段都有哪些策略</a:t>
            </a:r>
            <a:endParaRPr lang="en-US" altLang="zh-CN" sz="22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a:spLocks noGrp="1"/>
          </p:cNvSpPr>
          <p:nvPr>
            <p:ph type="body" idx="1"/>
          </p:nvPr>
        </p:nvSpPr>
        <p:spPr>
          <a:xfrm>
            <a:off x="692150" y="1557655"/>
            <a:ext cx="10515600" cy="4351338"/>
          </a:xfrm>
        </p:spPr>
        <p:txBody>
          <a:bodyPr>
            <a:normAutofit/>
          </a:bodyPr>
          <a:lstStyle/>
          <a:p>
            <a:pPr marL="0" indent="0">
              <a:lnSpc>
                <a:spcPct val="170000"/>
              </a:lnSpc>
              <a:buNone/>
            </a:pPr>
            <a:r>
              <a:rPr lang="en-US" altLang="zh-CN" sz="2200" dirty="0">
                <a:ea typeface="宋体" panose="02010600030101010101" pitchFamily="2" charset="-122"/>
                <a:sym typeface="+mn-ea"/>
              </a:rPr>
              <a:t>Action1</a:t>
            </a:r>
            <a:r>
              <a:rPr lang="zh-CN" altLang="zh-CN" sz="2200" dirty="0">
                <a:ea typeface="宋体" panose="02010600030101010101" pitchFamily="2" charset="-122"/>
                <a:sym typeface="+mn-ea"/>
              </a:rPr>
              <a:t>：选择任意一张图片，对其进行灰度化，然后使用</a:t>
            </a:r>
            <a:r>
              <a:rPr lang="en-US" altLang="zh-CN" sz="2200" dirty="0">
                <a:ea typeface="宋体" panose="02010600030101010101" pitchFamily="2" charset="-122"/>
                <a:sym typeface="+mn-ea"/>
              </a:rPr>
              <a:t>SVD</a:t>
            </a:r>
            <a:r>
              <a:rPr lang="zh-CN" altLang="en-US" sz="2200" dirty="0">
                <a:ea typeface="宋体" panose="02010600030101010101" pitchFamily="2" charset="-122"/>
                <a:sym typeface="+mn-ea"/>
              </a:rPr>
              <a:t>进行图像的重构，当奇异值数量为原有的</a:t>
            </a:r>
            <a:r>
              <a:rPr lang="en-US" altLang="zh-CN" sz="2200" dirty="0">
                <a:ea typeface="宋体" panose="02010600030101010101" pitchFamily="2" charset="-122"/>
                <a:sym typeface="+mn-ea"/>
              </a:rPr>
              <a:t>1%</a:t>
            </a:r>
            <a:r>
              <a:rPr lang="zh-CN" altLang="en-US" sz="2200" dirty="0">
                <a:ea typeface="宋体" panose="02010600030101010101" pitchFamily="2" charset="-122"/>
                <a:sym typeface="+mn-ea"/>
              </a:rPr>
              <a:t>，</a:t>
            </a:r>
            <a:r>
              <a:rPr lang="en-US" altLang="zh-CN" sz="2200" dirty="0">
                <a:ea typeface="宋体" panose="02010600030101010101" pitchFamily="2" charset="-122"/>
                <a:sym typeface="+mn-ea"/>
              </a:rPr>
              <a:t>10%</a:t>
            </a:r>
            <a:r>
              <a:rPr lang="zh-CN" altLang="en-US" sz="2200" dirty="0">
                <a:ea typeface="宋体" panose="02010600030101010101" pitchFamily="2" charset="-122"/>
                <a:sym typeface="+mn-ea"/>
              </a:rPr>
              <a:t>，</a:t>
            </a:r>
            <a:r>
              <a:rPr lang="en-US" altLang="zh-CN" sz="2200" dirty="0">
                <a:ea typeface="宋体" panose="02010600030101010101" pitchFamily="2" charset="-122"/>
                <a:sym typeface="+mn-ea"/>
              </a:rPr>
              <a:t>50%</a:t>
            </a:r>
            <a:r>
              <a:rPr lang="zh-CN" altLang="en-US" sz="2200" dirty="0">
                <a:ea typeface="宋体" panose="02010600030101010101" pitchFamily="2" charset="-122"/>
                <a:sym typeface="+mn-ea"/>
              </a:rPr>
              <a:t>时，输出重构后的图像</a:t>
            </a:r>
            <a:endParaRPr sz="2200" dirty="0">
              <a:ea typeface="宋体" panose="02010600030101010101" pitchFamily="2" charset="-122"/>
              <a:sym typeface="+mn-ea"/>
            </a:endParaRPr>
          </a:p>
          <a:p>
            <a:pPr marL="0" indent="0">
              <a:lnSpc>
                <a:spcPct val="170000"/>
              </a:lnSpc>
              <a:buNone/>
            </a:pPr>
            <a:r>
              <a:rPr lang="en-US" altLang="zh-CN" sz="2200" dirty="0">
                <a:ea typeface="宋体" panose="02010600030101010101" pitchFamily="2" charset="-122"/>
                <a:sym typeface="+mn-ea"/>
              </a:rPr>
              <a:t>Action2</a:t>
            </a:r>
            <a:r>
              <a:rPr lang="zh-CN" altLang="zh-CN" sz="2200" dirty="0">
                <a:ea typeface="宋体" panose="02010600030101010101" pitchFamily="2" charset="-122"/>
                <a:sym typeface="+mn-ea"/>
              </a:rPr>
              <a:t>：使用</a:t>
            </a:r>
            <a:r>
              <a:rPr lang="en-US" altLang="zh-CN" sz="2200" dirty="0">
                <a:ea typeface="宋体" panose="02010600030101010101" pitchFamily="2" charset="-122"/>
                <a:sym typeface="+mn-ea"/>
              </a:rPr>
              <a:t>Google Colab</a:t>
            </a:r>
            <a:r>
              <a:rPr lang="zh-CN" altLang="en-US" sz="2200" dirty="0">
                <a:ea typeface="宋体" panose="02010600030101010101" pitchFamily="2" charset="-122"/>
                <a:sym typeface="+mn-ea"/>
              </a:rPr>
              <a:t>编辑器，</a:t>
            </a:r>
            <a:r>
              <a:rPr lang="zh-CN" altLang="zh-CN" sz="2200" dirty="0">
                <a:ea typeface="宋体" panose="02010600030101010101" pitchFamily="2" charset="-122"/>
                <a:sym typeface="+mn-ea"/>
              </a:rPr>
              <a:t>对</a:t>
            </a:r>
            <a:r>
              <a:rPr lang="en-US" altLang="zh-CN" sz="2200" dirty="0">
                <a:ea typeface="宋体" panose="02010600030101010101" pitchFamily="2" charset="-122"/>
                <a:sym typeface="+mn-ea"/>
              </a:rPr>
              <a:t>MovieLens</a:t>
            </a:r>
            <a:r>
              <a:rPr lang="zh-CN" altLang="en-US" sz="2200" dirty="0">
                <a:ea typeface="宋体" panose="02010600030101010101" pitchFamily="2" charset="-122"/>
                <a:sym typeface="+mn-ea"/>
              </a:rPr>
              <a:t>数据集进行评分预测，计算</a:t>
            </a:r>
            <a:r>
              <a:rPr lang="en-US" altLang="zh-CN" sz="2200" dirty="0">
                <a:ea typeface="宋体" panose="02010600030101010101" pitchFamily="2" charset="-122"/>
                <a:sym typeface="+mn-ea"/>
              </a:rPr>
              <a:t>RMSE</a:t>
            </a:r>
          </a:p>
          <a:p>
            <a:pPr marL="0" indent="0">
              <a:lnSpc>
                <a:spcPct val="170000"/>
              </a:lnSpc>
              <a:buNone/>
            </a:pPr>
            <a:r>
              <a:rPr lang="zh-CN" altLang="en-US" sz="2200" dirty="0">
                <a:ea typeface="宋体" panose="02010600030101010101" pitchFamily="2" charset="-122"/>
                <a:sym typeface="+mn-ea"/>
              </a:rPr>
              <a:t>（使用</a:t>
            </a:r>
            <a:r>
              <a:rPr lang="en-US" altLang="zh-CN" sz="2200" dirty="0">
                <a:ea typeface="宋体" panose="02010600030101010101" pitchFamily="2" charset="-122"/>
                <a:sym typeface="+mn-ea"/>
              </a:rPr>
              <a:t>funkSVD, BiasSVD</a:t>
            </a:r>
            <a:r>
              <a:rPr lang="zh-CN" altLang="zh-CN" sz="2200" dirty="0">
                <a:ea typeface="宋体" panose="02010600030101010101" pitchFamily="2" charset="-122"/>
                <a:sym typeface="+mn-ea"/>
              </a:rPr>
              <a:t>，</a:t>
            </a:r>
            <a:r>
              <a:rPr lang="en-US" altLang="zh-CN" sz="2200" dirty="0">
                <a:ea typeface="宋体" panose="02010600030101010101" pitchFamily="2" charset="-122"/>
                <a:sym typeface="+mn-ea"/>
              </a:rPr>
              <a:t>SVD++</a:t>
            </a:r>
            <a:r>
              <a:rPr lang="zh-CN" altLang="zh-CN" sz="2200" dirty="0">
                <a:ea typeface="宋体" panose="02010600030101010101" pitchFamily="2" charset="-122"/>
                <a:sym typeface="+mn-ea"/>
              </a:rPr>
              <a:t>）</a:t>
            </a:r>
          </a:p>
          <a:p>
            <a:pPr marL="0" indent="0">
              <a:lnSpc>
                <a:spcPct val="170000"/>
              </a:lnSpc>
              <a:buNone/>
            </a:pPr>
            <a:r>
              <a:rPr lang="en-US" altLang="zh-CN" sz="2200" dirty="0">
                <a:ea typeface="宋体" panose="02010600030101010101" pitchFamily="2" charset="-122"/>
                <a:sym typeface="+mn-ea"/>
              </a:rPr>
              <a:t>Action3</a:t>
            </a:r>
            <a:r>
              <a:rPr lang="zh-CN" altLang="zh-CN" sz="2200" dirty="0">
                <a:ea typeface="宋体" panose="02010600030101010101" pitchFamily="2" charset="-122"/>
                <a:sym typeface="+mn-ea"/>
              </a:rPr>
              <a:t>：使用</a:t>
            </a:r>
            <a:r>
              <a:rPr lang="en-US" altLang="zh-CN" sz="2200" dirty="0">
                <a:ea typeface="宋体" panose="02010600030101010101" pitchFamily="2" charset="-122"/>
                <a:sym typeface="+mn-ea"/>
              </a:rPr>
              <a:t>PowerBI</a:t>
            </a:r>
            <a:r>
              <a:rPr lang="zh-CN" altLang="en-US" sz="2200" dirty="0">
                <a:ea typeface="宋体" panose="02010600030101010101" pitchFamily="2" charset="-122"/>
                <a:sym typeface="+mn-ea"/>
              </a:rPr>
              <a:t>（或其他工具），对</a:t>
            </a:r>
            <a:r>
              <a:rPr lang="en-US" altLang="zh-CN" sz="2200" dirty="0">
                <a:ea typeface="宋体" panose="02010600030101010101" pitchFamily="2" charset="-122"/>
                <a:sym typeface="+mn-ea"/>
              </a:rPr>
              <a:t>nCoV</a:t>
            </a:r>
            <a:r>
              <a:rPr lang="zh-CN" altLang="en-US" sz="2200" dirty="0">
                <a:ea typeface="宋体" panose="02010600030101010101" pitchFamily="2" charset="-122"/>
                <a:sym typeface="+mn-ea"/>
              </a:rPr>
              <a:t>数据进行可视化呈现</a:t>
            </a:r>
            <a:endParaRPr lang="zh-CN" altLang="zh-CN" sz="22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矩阵分解.-1png"/>
          <p:cNvPicPr>
            <a:picLocks noChangeAspect="1"/>
          </p:cNvPicPr>
          <p:nvPr/>
        </p:nvPicPr>
        <p:blipFill>
          <a:blip r:embed="rId3"/>
          <a:stretch>
            <a:fillRect/>
          </a:stretch>
        </p:blipFill>
        <p:spPr>
          <a:xfrm>
            <a:off x="1585595" y="1781175"/>
            <a:ext cx="9020175" cy="3295650"/>
          </a:xfrm>
          <a:prstGeom prst="rect">
            <a:avLst/>
          </a:prstGeom>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4" name="图片 3" descr="Colab-1"/>
          <p:cNvPicPr>
            <a:picLocks noChangeAspect="1"/>
          </p:cNvPicPr>
          <p:nvPr/>
        </p:nvPicPr>
        <p:blipFill>
          <a:blip r:embed="rId3"/>
          <a:stretch>
            <a:fillRect/>
          </a:stretch>
        </p:blipFill>
        <p:spPr>
          <a:xfrm>
            <a:off x="3214370" y="1628775"/>
            <a:ext cx="5762625" cy="3600450"/>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3" name="图片 2" descr="基于流行度的推荐-1"/>
          <p:cNvPicPr>
            <a:picLocks noChangeAspect="1"/>
          </p:cNvPicPr>
          <p:nvPr/>
        </p:nvPicPr>
        <p:blipFill>
          <a:blip r:embed="rId3"/>
          <a:stretch>
            <a:fillRect/>
          </a:stretch>
        </p:blipFill>
        <p:spPr>
          <a:xfrm>
            <a:off x="1304925" y="1476375"/>
            <a:ext cx="9582150" cy="3905250"/>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t>S</a:t>
            </a:r>
            <a:r>
              <a:rPr lang="en-US" altLang="zh-CN" dirty="0">
                <a:ea typeface="宋体" panose="02010600030101010101" pitchFamily="2" charset="-122"/>
              </a:rPr>
              <a:t>ummary</a:t>
            </a:r>
          </a:p>
        </p:txBody>
      </p:sp>
      <p:pic>
        <p:nvPicPr>
          <p:cNvPr id="2" name="图片 1" descr="基于流行度的推荐-2"/>
          <p:cNvPicPr>
            <a:picLocks noChangeAspect="1"/>
          </p:cNvPicPr>
          <p:nvPr/>
        </p:nvPicPr>
        <p:blipFill>
          <a:blip r:embed="rId3"/>
          <a:stretch>
            <a:fillRect/>
          </a:stretch>
        </p:blipFill>
        <p:spPr>
          <a:xfrm>
            <a:off x="2066925" y="1781175"/>
            <a:ext cx="8058150" cy="3295650"/>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sym typeface="+mn-ea"/>
              </a:rPr>
              <a:t>普通矩阵的矩阵分解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556385"/>
            <a:ext cx="4944745" cy="51511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计算矩阵</a:t>
            </a:r>
            <a:r>
              <a:rPr lang="en-US" altLang="zh-CN" sz="1600" dirty="0">
                <a:ea typeface="宋体" panose="02010600030101010101" pitchFamily="2" charset="-122"/>
                <a:sym typeface="+mn-ea"/>
              </a:rPr>
              <a:t>A</a:t>
            </a:r>
            <a:r>
              <a:rPr lang="zh-CN" altLang="en-US" sz="1600" dirty="0">
                <a:ea typeface="宋体" panose="02010600030101010101" pitchFamily="2" charset="-122"/>
                <a:sym typeface="+mn-ea"/>
              </a:rPr>
              <a:t>的特征值和特征向量：</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求解特征方程</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a:t>
            </a:r>
            <a:r>
              <a:rPr sz="1600" dirty="0">
                <a:ea typeface="宋体" panose="02010600030101010101" pitchFamily="2" charset="-122"/>
              </a:rPr>
              <a:t>                                  </a:t>
            </a:r>
            <a:r>
              <a:rPr lang="zh-CN" sz="1600" dirty="0">
                <a:ea typeface="宋体" panose="02010600030101010101" pitchFamily="2" charset="-122"/>
              </a:rPr>
              <a:t>求解得</a:t>
            </a:r>
            <a:endParaRPr sz="1600" dirty="0">
              <a:ea typeface="宋体" panose="02010600030101010101" pitchFamily="2" charset="-122"/>
            </a:endParaRPr>
          </a:p>
          <a:p>
            <a:pPr>
              <a:lnSpc>
                <a:spcPct val="150000"/>
              </a:lnSpc>
            </a:pPr>
            <a:endParaRPr sz="1600" dirty="0">
              <a:ea typeface="宋体" panose="02010600030101010101" pitchFamily="2" charset="-122"/>
            </a:endParaRPr>
          </a:p>
          <a:p>
            <a:pPr>
              <a:lnSpc>
                <a:spcPct val="150000"/>
              </a:lnSpc>
            </a:pPr>
            <a:endParaRPr sz="1600" dirty="0">
              <a:ea typeface="宋体" panose="02010600030101010101" pitchFamily="2" charset="-122"/>
            </a:endParaRPr>
          </a:p>
        </p:txBody>
      </p:sp>
      <p:graphicFrame>
        <p:nvGraphicFramePr>
          <p:cNvPr id="2" name="对象 -2147482616"/>
          <p:cNvGraphicFramePr>
            <a:graphicFrameLocks noChangeAspect="1"/>
          </p:cNvGraphicFramePr>
          <p:nvPr/>
        </p:nvGraphicFramePr>
        <p:xfrm>
          <a:off x="1164590" y="2024380"/>
          <a:ext cx="1685925" cy="1157605"/>
        </p:xfrm>
        <a:graphic>
          <a:graphicData uri="http://schemas.openxmlformats.org/presentationml/2006/ole">
            <mc:AlternateContent xmlns:mc="http://schemas.openxmlformats.org/markup-compatibility/2006">
              <mc:Choice xmlns:v="urn:schemas-microsoft-com:vml" Requires="v">
                <p:oleObj spid="_x0000_s2093" r:id="rId3" imgW="1054100" imgH="711200" progId="Equation.KSEE3">
                  <p:embed/>
                </p:oleObj>
              </mc:Choice>
              <mc:Fallback>
                <p:oleObj r:id="rId3" imgW="1054100" imgH="711200" progId="Equation.KSEE3">
                  <p:embed/>
                  <p:pic>
                    <p:nvPicPr>
                      <p:cNvPr id="0" name="图片 3075"/>
                      <p:cNvPicPr/>
                      <p:nvPr/>
                    </p:nvPicPr>
                    <p:blipFill>
                      <a:blip r:embed="rId4"/>
                      <a:stretch>
                        <a:fillRect/>
                      </a:stretch>
                    </p:blipFill>
                    <p:spPr>
                      <a:xfrm>
                        <a:off x="1164590" y="2024380"/>
                        <a:ext cx="1685925" cy="1157605"/>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2215515" y="3172460"/>
          <a:ext cx="3683000" cy="1271905"/>
        </p:xfrm>
        <a:graphic>
          <a:graphicData uri="http://schemas.openxmlformats.org/presentationml/2006/ole">
            <mc:AlternateContent xmlns:mc="http://schemas.openxmlformats.org/markup-compatibility/2006">
              <mc:Choice xmlns:v="urn:schemas-microsoft-com:vml" Requires="v">
                <p:oleObj spid="_x0000_s2094" r:id="rId5" imgW="2095500" imgH="711200" progId="Equation.KSEE3">
                  <p:embed/>
                </p:oleObj>
              </mc:Choice>
              <mc:Fallback>
                <p:oleObj r:id="rId5" imgW="2095500" imgH="711200" progId="Equation.KSEE3">
                  <p:embed/>
                  <p:pic>
                    <p:nvPicPr>
                      <p:cNvPr id="0" name="图片 3075"/>
                      <p:cNvPicPr/>
                      <p:nvPr/>
                    </p:nvPicPr>
                    <p:blipFill>
                      <a:blip r:embed="rId6"/>
                      <a:stretch>
                        <a:fillRect/>
                      </a:stretch>
                    </p:blipFill>
                    <p:spPr>
                      <a:xfrm>
                        <a:off x="2215515" y="3172460"/>
                        <a:ext cx="3683000" cy="127190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42645" y="4484370"/>
          <a:ext cx="3171190" cy="492760"/>
        </p:xfrm>
        <a:graphic>
          <a:graphicData uri="http://schemas.openxmlformats.org/presentationml/2006/ole">
            <mc:AlternateContent xmlns:mc="http://schemas.openxmlformats.org/markup-compatibility/2006">
              <mc:Choice xmlns:v="urn:schemas-microsoft-com:vml" Requires="v">
                <p:oleObj spid="_x0000_s2095" r:id="rId7" imgW="1663700" imgH="254000" progId="Equation.KSEE3">
                  <p:embed/>
                </p:oleObj>
              </mc:Choice>
              <mc:Fallback>
                <p:oleObj r:id="rId7" imgW="1663700" imgH="254000" progId="Equation.KSEE3">
                  <p:embed/>
                  <p:pic>
                    <p:nvPicPr>
                      <p:cNvPr id="0" name="图片 3075"/>
                      <p:cNvPicPr/>
                      <p:nvPr/>
                    </p:nvPicPr>
                    <p:blipFill>
                      <a:blip r:embed="rId8"/>
                      <a:stretch>
                        <a:fillRect/>
                      </a:stretch>
                    </p:blipFill>
                    <p:spPr>
                      <a:xfrm>
                        <a:off x="842645" y="4484370"/>
                        <a:ext cx="3171190" cy="492760"/>
                      </a:xfrm>
                      <a:prstGeom prst="rect">
                        <a:avLst/>
                      </a:prstGeom>
                      <a:noFill/>
                      <a:ln w="38100">
                        <a:noFill/>
                        <a:miter/>
                      </a:ln>
                    </p:spPr>
                  </p:pic>
                </p:oleObj>
              </mc:Fallback>
            </mc:AlternateContent>
          </a:graphicData>
        </a:graphic>
      </p:graphicFrame>
      <p:graphicFrame>
        <p:nvGraphicFramePr>
          <p:cNvPr id="8" name="对象 -2147482616"/>
          <p:cNvGraphicFramePr>
            <a:graphicFrameLocks noChangeAspect="1"/>
          </p:cNvGraphicFramePr>
          <p:nvPr/>
        </p:nvGraphicFramePr>
        <p:xfrm>
          <a:off x="842645" y="5014913"/>
          <a:ext cx="1753870" cy="480060"/>
        </p:xfrm>
        <a:graphic>
          <a:graphicData uri="http://schemas.openxmlformats.org/presentationml/2006/ole">
            <mc:AlternateContent xmlns:mc="http://schemas.openxmlformats.org/markup-compatibility/2006">
              <mc:Choice xmlns:v="urn:schemas-microsoft-com:vml" Requires="v">
                <p:oleObj spid="_x0000_s2096" r:id="rId9" imgW="850900" imgH="228600" progId="Equation.KSEE3">
                  <p:embed/>
                </p:oleObj>
              </mc:Choice>
              <mc:Fallback>
                <p:oleObj r:id="rId9" imgW="850900" imgH="228600" progId="Equation.KSEE3">
                  <p:embed/>
                  <p:pic>
                    <p:nvPicPr>
                      <p:cNvPr id="0" name="图片 3075"/>
                      <p:cNvPicPr/>
                      <p:nvPr/>
                    </p:nvPicPr>
                    <p:blipFill>
                      <a:blip r:embed="rId10"/>
                      <a:stretch>
                        <a:fillRect/>
                      </a:stretch>
                    </p:blipFill>
                    <p:spPr>
                      <a:xfrm>
                        <a:off x="842645" y="5014913"/>
                        <a:ext cx="1753870" cy="480060"/>
                      </a:xfrm>
                      <a:prstGeom prst="rect">
                        <a:avLst/>
                      </a:prstGeom>
                      <a:noFill/>
                      <a:ln w="38100">
                        <a:noFill/>
                        <a:miter/>
                      </a:ln>
                    </p:spPr>
                  </p:pic>
                </p:oleObj>
              </mc:Fallback>
            </mc:AlternateContent>
          </a:graphicData>
        </a:graphic>
      </p:graphicFrame>
      <p:graphicFrame>
        <p:nvGraphicFramePr>
          <p:cNvPr id="10" name="对象 -2147482616"/>
          <p:cNvGraphicFramePr>
            <a:graphicFrameLocks noChangeAspect="1"/>
          </p:cNvGraphicFramePr>
          <p:nvPr/>
        </p:nvGraphicFramePr>
        <p:xfrm>
          <a:off x="3324860" y="5005388"/>
          <a:ext cx="2250440" cy="480060"/>
        </p:xfrm>
        <a:graphic>
          <a:graphicData uri="http://schemas.openxmlformats.org/presentationml/2006/ole">
            <mc:AlternateContent xmlns:mc="http://schemas.openxmlformats.org/markup-compatibility/2006">
              <mc:Choice xmlns:v="urn:schemas-microsoft-com:vml" Requires="v">
                <p:oleObj spid="_x0000_s2097" r:id="rId11" imgW="1091565" imgH="228600" progId="Equation.KSEE3">
                  <p:embed/>
                </p:oleObj>
              </mc:Choice>
              <mc:Fallback>
                <p:oleObj r:id="rId11" imgW="1091565" imgH="228600" progId="Equation.KSEE3">
                  <p:embed/>
                  <p:pic>
                    <p:nvPicPr>
                      <p:cNvPr id="0" name="图片 3075"/>
                      <p:cNvPicPr/>
                      <p:nvPr/>
                    </p:nvPicPr>
                    <p:blipFill>
                      <a:blip r:embed="rId12"/>
                      <a:stretch>
                        <a:fillRect/>
                      </a:stretch>
                    </p:blipFill>
                    <p:spPr>
                      <a:xfrm>
                        <a:off x="3324860" y="5005388"/>
                        <a:ext cx="2250440" cy="480060"/>
                      </a:xfrm>
                      <a:prstGeom prst="rect">
                        <a:avLst/>
                      </a:prstGeom>
                      <a:noFill/>
                      <a:ln w="38100">
                        <a:noFill/>
                        <a:miter/>
                      </a:ln>
                    </p:spPr>
                  </p:pic>
                </p:oleObj>
              </mc:Fallback>
            </mc:AlternateContent>
          </a:graphicData>
        </a:graphic>
      </p:graphicFrame>
      <p:sp>
        <p:nvSpPr>
          <p:cNvPr id="12" name="Content Placeholder 2"/>
          <p:cNvSpPr txBox="1">
            <a:spLocks noGrp="1"/>
          </p:cNvSpPr>
          <p:nvPr/>
        </p:nvSpPr>
        <p:spPr>
          <a:xfrm>
            <a:off x="7113905" y="1432560"/>
            <a:ext cx="4944745" cy="515112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当</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简化得到</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所以</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即                               令              ，得到特征矩阵</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同理，当                          ，计算可得特征矩阵</a:t>
            </a: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a:t>
            </a:r>
          </a:p>
          <a:p>
            <a:pPr>
              <a:lnSpc>
                <a:spcPct val="150000"/>
              </a:lnSpc>
            </a:pPr>
            <a:endParaRPr sz="1600" dirty="0">
              <a:ea typeface="宋体" panose="02010600030101010101" pitchFamily="2" charset="-122"/>
            </a:endParaRPr>
          </a:p>
        </p:txBody>
      </p:sp>
      <p:graphicFrame>
        <p:nvGraphicFramePr>
          <p:cNvPr id="13" name="对象 -2147482616"/>
          <p:cNvGraphicFramePr>
            <a:graphicFrameLocks noChangeAspect="1"/>
          </p:cNvGraphicFramePr>
          <p:nvPr/>
        </p:nvGraphicFramePr>
        <p:xfrm>
          <a:off x="7366635" y="1508125"/>
          <a:ext cx="600075" cy="358140"/>
        </p:xfrm>
        <a:graphic>
          <a:graphicData uri="http://schemas.openxmlformats.org/presentationml/2006/ole">
            <mc:AlternateContent xmlns:mc="http://schemas.openxmlformats.org/markup-compatibility/2006">
              <mc:Choice xmlns:v="urn:schemas-microsoft-com:vml" Requires="v">
                <p:oleObj spid="_x0000_s2098" r:id="rId13" imgW="368300" imgH="215900" progId="Equation.KSEE3">
                  <p:embed/>
                </p:oleObj>
              </mc:Choice>
              <mc:Fallback>
                <p:oleObj r:id="rId13" imgW="368300" imgH="215900" progId="Equation.KSEE3">
                  <p:embed/>
                  <p:pic>
                    <p:nvPicPr>
                      <p:cNvPr id="0" name="图片 3075"/>
                      <p:cNvPicPr/>
                      <p:nvPr/>
                    </p:nvPicPr>
                    <p:blipFill>
                      <a:blip r:embed="rId14"/>
                      <a:stretch>
                        <a:fillRect/>
                      </a:stretch>
                    </p:blipFill>
                    <p:spPr>
                      <a:xfrm>
                        <a:off x="7366635" y="1508125"/>
                        <a:ext cx="600075" cy="35814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8231505" y="1099185"/>
          <a:ext cx="2515235" cy="1155700"/>
        </p:xfrm>
        <a:graphic>
          <a:graphicData uri="http://schemas.openxmlformats.org/presentationml/2006/ole">
            <mc:AlternateContent xmlns:mc="http://schemas.openxmlformats.org/markup-compatibility/2006">
              <mc:Choice xmlns:v="urn:schemas-microsoft-com:vml" Requires="v">
                <p:oleObj spid="_x0000_s2099" r:id="rId15" imgW="1574800" imgH="711200" progId="Equation.KSEE3">
                  <p:embed/>
                </p:oleObj>
              </mc:Choice>
              <mc:Fallback>
                <p:oleObj r:id="rId15" imgW="1574800" imgH="711200" progId="Equation.KSEE3">
                  <p:embed/>
                  <p:pic>
                    <p:nvPicPr>
                      <p:cNvPr id="0" name="图片 3075"/>
                      <p:cNvPicPr/>
                      <p:nvPr/>
                    </p:nvPicPr>
                    <p:blipFill>
                      <a:blip r:embed="rId16"/>
                      <a:stretch>
                        <a:fillRect/>
                      </a:stretch>
                    </p:blipFill>
                    <p:spPr>
                      <a:xfrm>
                        <a:off x="8231505" y="1099185"/>
                        <a:ext cx="2515235" cy="1155700"/>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8135620" y="2145665"/>
          <a:ext cx="1157605" cy="1082040"/>
        </p:xfrm>
        <a:graphic>
          <a:graphicData uri="http://schemas.openxmlformats.org/presentationml/2006/ole">
            <mc:AlternateContent xmlns:mc="http://schemas.openxmlformats.org/markup-compatibility/2006">
              <mc:Choice xmlns:v="urn:schemas-microsoft-com:vml" Requires="v">
                <p:oleObj spid="_x0000_s2100" r:id="rId17" imgW="774065" imgH="711200" progId="Equation.KSEE3">
                  <p:embed/>
                </p:oleObj>
              </mc:Choice>
              <mc:Fallback>
                <p:oleObj r:id="rId17" imgW="774065" imgH="711200" progId="Equation.KSEE3">
                  <p:embed/>
                  <p:pic>
                    <p:nvPicPr>
                      <p:cNvPr id="0" name="图片 3075"/>
                      <p:cNvPicPr/>
                      <p:nvPr/>
                    </p:nvPicPr>
                    <p:blipFill>
                      <a:blip r:embed="rId18"/>
                      <a:stretch>
                        <a:fillRect/>
                      </a:stretch>
                    </p:blipFill>
                    <p:spPr>
                      <a:xfrm>
                        <a:off x="8135620" y="2145665"/>
                        <a:ext cx="1157605" cy="1082040"/>
                      </a:xfrm>
                      <a:prstGeom prst="rect">
                        <a:avLst/>
                      </a:prstGeom>
                      <a:noFill/>
                      <a:ln w="38100">
                        <a:noFill/>
                        <a:miter/>
                      </a:ln>
                    </p:spPr>
                  </p:pic>
                </p:oleObj>
              </mc:Fallback>
            </mc:AlternateContent>
          </a:graphicData>
        </a:graphic>
      </p:graphicFrame>
      <p:graphicFrame>
        <p:nvGraphicFramePr>
          <p:cNvPr id="19" name="对象 -2147482616"/>
          <p:cNvGraphicFramePr>
            <a:graphicFrameLocks noChangeAspect="1"/>
          </p:cNvGraphicFramePr>
          <p:nvPr/>
        </p:nvGraphicFramePr>
        <p:xfrm>
          <a:off x="7620635" y="3094355"/>
          <a:ext cx="3281680" cy="1230630"/>
        </p:xfrm>
        <a:graphic>
          <a:graphicData uri="http://schemas.openxmlformats.org/presentationml/2006/ole">
            <mc:AlternateContent xmlns:mc="http://schemas.openxmlformats.org/markup-compatibility/2006">
              <mc:Choice xmlns:v="urn:schemas-microsoft-com:vml" Requires="v">
                <p:oleObj spid="_x0000_s2101" r:id="rId19" imgW="1930400" imgH="711200" progId="Equation.KSEE3">
                  <p:embed/>
                </p:oleObj>
              </mc:Choice>
              <mc:Fallback>
                <p:oleObj r:id="rId19" imgW="1930400" imgH="711200" progId="Equation.KSEE3">
                  <p:embed/>
                  <p:pic>
                    <p:nvPicPr>
                      <p:cNvPr id="0" name="图片 3075"/>
                      <p:cNvPicPr/>
                      <p:nvPr/>
                    </p:nvPicPr>
                    <p:blipFill>
                      <a:blip r:embed="rId20"/>
                      <a:stretch>
                        <a:fillRect/>
                      </a:stretch>
                    </p:blipFill>
                    <p:spPr>
                      <a:xfrm>
                        <a:off x="7620635" y="3094355"/>
                        <a:ext cx="3281680" cy="1230630"/>
                      </a:xfrm>
                      <a:prstGeom prst="rect">
                        <a:avLst/>
                      </a:prstGeom>
                      <a:noFill/>
                      <a:ln w="38100">
                        <a:noFill/>
                        <a:miter/>
                      </a:ln>
                    </p:spPr>
                  </p:pic>
                </p:oleObj>
              </mc:Fallback>
            </mc:AlternateContent>
          </a:graphicData>
        </a:graphic>
      </p:graphicFrame>
      <p:graphicFrame>
        <p:nvGraphicFramePr>
          <p:cNvPr id="25" name="对象 -2147482616"/>
          <p:cNvGraphicFramePr>
            <a:graphicFrameLocks noChangeAspect="1"/>
          </p:cNvGraphicFramePr>
          <p:nvPr/>
        </p:nvGraphicFramePr>
        <p:xfrm>
          <a:off x="7389495" y="4227195"/>
          <a:ext cx="1273810" cy="835660"/>
        </p:xfrm>
        <a:graphic>
          <a:graphicData uri="http://schemas.openxmlformats.org/presentationml/2006/ole">
            <mc:AlternateContent xmlns:mc="http://schemas.openxmlformats.org/markup-compatibility/2006">
              <mc:Choice xmlns:v="urn:schemas-microsoft-com:vml" Requires="v">
                <p:oleObj spid="_x0000_s2102" r:id="rId21" imgW="749300" imgH="482600" progId="Equation.KSEE3">
                  <p:embed/>
                </p:oleObj>
              </mc:Choice>
              <mc:Fallback>
                <p:oleObj r:id="rId21" imgW="749300" imgH="482600" progId="Equation.KSEE3">
                  <p:embed/>
                  <p:pic>
                    <p:nvPicPr>
                      <p:cNvPr id="0" name="图片 3075"/>
                      <p:cNvPicPr/>
                      <p:nvPr/>
                    </p:nvPicPr>
                    <p:blipFill>
                      <a:blip r:embed="rId22"/>
                      <a:stretch>
                        <a:fillRect/>
                      </a:stretch>
                    </p:blipFill>
                    <p:spPr>
                      <a:xfrm>
                        <a:off x="7389495" y="4227195"/>
                        <a:ext cx="1273810" cy="835660"/>
                      </a:xfrm>
                      <a:prstGeom prst="rect">
                        <a:avLst/>
                      </a:prstGeom>
                      <a:noFill/>
                      <a:ln w="38100">
                        <a:noFill/>
                        <a:miter/>
                      </a:ln>
                    </p:spPr>
                  </p:pic>
                </p:oleObj>
              </mc:Fallback>
            </mc:AlternateContent>
          </a:graphicData>
        </a:graphic>
      </p:graphicFrame>
      <p:graphicFrame>
        <p:nvGraphicFramePr>
          <p:cNvPr id="39" name="对象 -2147482616"/>
          <p:cNvGraphicFramePr>
            <a:graphicFrameLocks noChangeAspect="1"/>
          </p:cNvGraphicFramePr>
          <p:nvPr/>
        </p:nvGraphicFramePr>
        <p:xfrm>
          <a:off x="8985885" y="4478973"/>
          <a:ext cx="626110" cy="374015"/>
        </p:xfrm>
        <a:graphic>
          <a:graphicData uri="http://schemas.openxmlformats.org/presentationml/2006/ole">
            <mc:AlternateContent xmlns:mc="http://schemas.openxmlformats.org/markup-compatibility/2006">
              <mc:Choice xmlns:v="urn:schemas-microsoft-com:vml" Requires="v">
                <p:oleObj spid="_x0000_s2103" r:id="rId23" imgW="368300" imgH="215900" progId="Equation.KSEE3">
                  <p:embed/>
                </p:oleObj>
              </mc:Choice>
              <mc:Fallback>
                <p:oleObj r:id="rId23" imgW="368300" imgH="215900" progId="Equation.KSEE3">
                  <p:embed/>
                  <p:pic>
                    <p:nvPicPr>
                      <p:cNvPr id="0" name="图片 3075"/>
                      <p:cNvPicPr/>
                      <p:nvPr/>
                    </p:nvPicPr>
                    <p:blipFill>
                      <a:blip r:embed="rId24"/>
                      <a:stretch>
                        <a:fillRect/>
                      </a:stretch>
                    </p:blipFill>
                    <p:spPr>
                      <a:xfrm>
                        <a:off x="8985885" y="4478973"/>
                        <a:ext cx="626110" cy="374015"/>
                      </a:xfrm>
                      <a:prstGeom prst="rect">
                        <a:avLst/>
                      </a:prstGeom>
                      <a:noFill/>
                      <a:ln w="38100">
                        <a:noFill/>
                        <a:miter/>
                      </a:ln>
                    </p:spPr>
                  </p:pic>
                </p:oleObj>
              </mc:Fallback>
            </mc:AlternateContent>
          </a:graphicData>
        </a:graphic>
      </p:graphicFrame>
      <p:graphicFrame>
        <p:nvGraphicFramePr>
          <p:cNvPr id="50" name="对象 -2147482616"/>
          <p:cNvGraphicFramePr>
            <a:graphicFrameLocks noChangeAspect="1"/>
          </p:cNvGraphicFramePr>
          <p:nvPr/>
        </p:nvGraphicFramePr>
        <p:xfrm>
          <a:off x="11169015" y="4025265"/>
          <a:ext cx="842010" cy="1231900"/>
        </p:xfrm>
        <a:graphic>
          <a:graphicData uri="http://schemas.openxmlformats.org/presentationml/2006/ole">
            <mc:AlternateContent xmlns:mc="http://schemas.openxmlformats.org/markup-compatibility/2006">
              <mc:Choice xmlns:v="urn:schemas-microsoft-com:vml" Requires="v">
                <p:oleObj spid="_x0000_s2104" r:id="rId25" imgW="495300" imgH="711200" progId="Equation.KSEE3">
                  <p:embed/>
                </p:oleObj>
              </mc:Choice>
              <mc:Fallback>
                <p:oleObj r:id="rId25" imgW="495300" imgH="711200" progId="Equation.KSEE3">
                  <p:embed/>
                  <p:pic>
                    <p:nvPicPr>
                      <p:cNvPr id="0" name="图片 3075"/>
                      <p:cNvPicPr/>
                      <p:nvPr/>
                    </p:nvPicPr>
                    <p:blipFill>
                      <a:blip r:embed="rId26"/>
                      <a:stretch>
                        <a:fillRect/>
                      </a:stretch>
                    </p:blipFill>
                    <p:spPr>
                      <a:xfrm>
                        <a:off x="11169015" y="4025265"/>
                        <a:ext cx="842010" cy="1231900"/>
                      </a:xfrm>
                      <a:prstGeom prst="rect">
                        <a:avLst/>
                      </a:prstGeom>
                      <a:noFill/>
                      <a:ln w="38100">
                        <a:noFill/>
                        <a:miter/>
                      </a:ln>
                    </p:spPr>
                  </p:pic>
                </p:oleObj>
              </mc:Fallback>
            </mc:AlternateContent>
          </a:graphicData>
        </a:graphic>
      </p:graphicFrame>
      <p:graphicFrame>
        <p:nvGraphicFramePr>
          <p:cNvPr id="52" name="对象 -2147482616"/>
          <p:cNvGraphicFramePr>
            <a:graphicFrameLocks noChangeAspect="1"/>
          </p:cNvGraphicFramePr>
          <p:nvPr/>
        </p:nvGraphicFramePr>
        <p:xfrm>
          <a:off x="8029575" y="5438140"/>
          <a:ext cx="1158875" cy="379730"/>
        </p:xfrm>
        <a:graphic>
          <a:graphicData uri="http://schemas.openxmlformats.org/presentationml/2006/ole">
            <mc:AlternateContent xmlns:mc="http://schemas.openxmlformats.org/markup-compatibility/2006">
              <mc:Choice xmlns:v="urn:schemas-microsoft-com:vml" Requires="v">
                <p:oleObj spid="_x0000_s2105" r:id="rId27" imgW="711200" imgH="228600" progId="Equation.KSEE3">
                  <p:embed/>
                </p:oleObj>
              </mc:Choice>
              <mc:Fallback>
                <p:oleObj r:id="rId27" imgW="711200" imgH="228600" progId="Equation.KSEE3">
                  <p:embed/>
                  <p:pic>
                    <p:nvPicPr>
                      <p:cNvPr id="0" name="图片 3075"/>
                      <p:cNvPicPr/>
                      <p:nvPr/>
                    </p:nvPicPr>
                    <p:blipFill>
                      <a:blip r:embed="rId28"/>
                      <a:stretch>
                        <a:fillRect/>
                      </a:stretch>
                    </p:blipFill>
                    <p:spPr>
                      <a:xfrm>
                        <a:off x="8029575" y="5438140"/>
                        <a:ext cx="1158875" cy="379730"/>
                      </a:xfrm>
                      <a:prstGeom prst="rect">
                        <a:avLst/>
                      </a:prstGeom>
                      <a:noFill/>
                      <a:ln w="38100">
                        <a:noFill/>
                        <a:miter/>
                      </a:ln>
                    </p:spPr>
                  </p:pic>
                </p:oleObj>
              </mc:Fallback>
            </mc:AlternateContent>
          </a:graphicData>
        </a:graphic>
      </p:graphicFrame>
      <p:graphicFrame>
        <p:nvGraphicFramePr>
          <p:cNvPr id="54" name="对象 -2147482616"/>
          <p:cNvGraphicFramePr>
            <a:graphicFrameLocks noChangeAspect="1"/>
          </p:cNvGraphicFramePr>
          <p:nvPr/>
        </p:nvGraphicFramePr>
        <p:xfrm>
          <a:off x="7270750" y="5740400"/>
          <a:ext cx="1243965" cy="1092200"/>
        </p:xfrm>
        <a:graphic>
          <a:graphicData uri="http://schemas.openxmlformats.org/presentationml/2006/ole">
            <mc:AlternateContent xmlns:mc="http://schemas.openxmlformats.org/markup-compatibility/2006">
              <mc:Choice xmlns:v="urn:schemas-microsoft-com:vml" Requires="v">
                <p:oleObj spid="_x0000_s2106" r:id="rId29" imgW="825500" imgH="711200" progId="Equation.KSEE3">
                  <p:embed/>
                </p:oleObj>
              </mc:Choice>
              <mc:Fallback>
                <p:oleObj r:id="rId29" imgW="825500" imgH="711200" progId="Equation.KSEE3">
                  <p:embed/>
                  <p:pic>
                    <p:nvPicPr>
                      <p:cNvPr id="0" name="图片 3075"/>
                      <p:cNvPicPr/>
                      <p:nvPr/>
                    </p:nvPicPr>
                    <p:blipFill>
                      <a:blip r:embed="rId30"/>
                      <a:stretch>
                        <a:fillRect/>
                      </a:stretch>
                    </p:blipFill>
                    <p:spPr>
                      <a:xfrm>
                        <a:off x="7270750" y="5740400"/>
                        <a:ext cx="1243965" cy="1092200"/>
                      </a:xfrm>
                      <a:prstGeom prst="rect">
                        <a:avLst/>
                      </a:prstGeom>
                      <a:noFill/>
                      <a:ln w="38100">
                        <a:noFill/>
                        <a:miter/>
                      </a:ln>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dirty="0">
                <a:sym typeface="+mn-ea"/>
              </a:rPr>
              <a:t>About </a:t>
            </a:r>
            <a:r>
              <a:rPr lang="zh-CN" dirty="0">
                <a:ea typeface="宋体" panose="02010600030101010101" pitchFamily="2" charset="-122"/>
                <a:sym typeface="+mn-ea"/>
              </a:rPr>
              <a:t>学习</a:t>
            </a: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90000" lnSpcReduction="2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zh-CN" sz="2600" dirty="0">
                <a:latin typeface="宋体" panose="02010600030101010101" pitchFamily="2" charset="-122"/>
                <a:ea typeface="宋体" panose="02010600030101010101" pitchFamily="2" charset="-122"/>
              </a:rPr>
              <a:t>推荐系统和机器学习有很强的相关性</a:t>
            </a:r>
          </a:p>
          <a:p>
            <a:pPr marL="0" indent="0">
              <a:lnSpc>
                <a:spcPct val="150000"/>
              </a:lnSpc>
              <a:buNone/>
            </a:pPr>
            <a:r>
              <a:rPr lang="zh-CN" altLang="en-US" sz="2600" dirty="0">
                <a:latin typeface="宋体" panose="02010600030101010101" pitchFamily="2" charset="-122"/>
                <a:ea typeface="宋体" panose="02010600030101010101" pitchFamily="2" charset="-122"/>
                <a:sym typeface="+mn-ea"/>
              </a:rPr>
              <a:t> </a:t>
            </a:r>
            <a:r>
              <a:rPr lang="en-US" altLang="zh-CN" sz="2600" dirty="0">
                <a:latin typeface="宋体" panose="02010600030101010101" pitchFamily="2" charset="-122"/>
                <a:ea typeface="宋体" panose="02010600030101010101" pitchFamily="2" charset="-122"/>
                <a:sym typeface="+mn-ea"/>
              </a:rPr>
              <a:t>10</a:t>
            </a:r>
            <a:r>
              <a:rPr lang="zh-CN" altLang="zh-CN" sz="2600" dirty="0">
                <a:latin typeface="宋体" panose="02010600030101010101" pitchFamily="2" charset="-122"/>
                <a:ea typeface="宋体" panose="02010600030101010101" pitchFamily="2" charset="-122"/>
                <a:sym typeface="+mn-ea"/>
              </a:rPr>
              <a:t>大经典模型（</a:t>
            </a:r>
            <a:r>
              <a:rPr lang="en-US" altLang="zh-CN" sz="2600" dirty="0">
                <a:latin typeface="宋体" panose="02010600030101010101" pitchFamily="2" charset="-122"/>
                <a:ea typeface="宋体" panose="02010600030101010101" pitchFamily="2" charset="-122"/>
                <a:sym typeface="+mn-ea"/>
              </a:rPr>
              <a:t>C4.5</a:t>
            </a:r>
            <a:r>
              <a:rPr lang="zh-CN" altLang="zh-CN" sz="2600" dirty="0">
                <a:latin typeface="宋体" panose="02010600030101010101" pitchFamily="2" charset="-122"/>
                <a:ea typeface="宋体" panose="02010600030101010101" pitchFamily="2" charset="-122"/>
                <a:sym typeface="+mn-ea"/>
              </a:rPr>
              <a:t>，朴素贝叶斯</a:t>
            </a:r>
            <a:r>
              <a:rPr lang="en-US" altLang="zh-CN" sz="2600" dirty="0">
                <a:latin typeface="宋体" panose="02010600030101010101" pitchFamily="2" charset="-122"/>
                <a:ea typeface="宋体" panose="02010600030101010101" pitchFamily="2" charset="-122"/>
                <a:sym typeface="+mn-ea"/>
              </a:rPr>
              <a:t>Naive Bayes</a:t>
            </a:r>
            <a:r>
              <a:rPr lang="zh-CN" altLang="zh-CN"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SVM</a:t>
            </a:r>
            <a:r>
              <a:rPr lang="zh-CN" altLang="zh-CN"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KNN</a:t>
            </a:r>
            <a:r>
              <a:rPr lang="zh-CN" altLang="zh-CN" sz="2600" dirty="0">
                <a:latin typeface="宋体" panose="02010600030101010101" pitchFamily="2" charset="-122"/>
                <a:ea typeface="宋体" panose="02010600030101010101" pitchFamily="2" charset="-122"/>
                <a:sym typeface="+mn-ea"/>
              </a:rPr>
              <a:t>，</a:t>
            </a:r>
            <a:r>
              <a:rPr lang="en-US" altLang="zh-CN" sz="2600" dirty="0" err="1">
                <a:latin typeface="宋体" panose="02010600030101010101" pitchFamily="2" charset="-122"/>
                <a:ea typeface="宋体" panose="02010600030101010101" pitchFamily="2" charset="-122"/>
                <a:sym typeface="+mn-ea"/>
              </a:rPr>
              <a:t>Adaboost</a:t>
            </a:r>
            <a:r>
              <a:rPr lang="zh-CN" altLang="zh-CN"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CART</a:t>
            </a:r>
            <a:r>
              <a:rPr lang="zh-CN" altLang="en-US"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K-Means</a:t>
            </a:r>
            <a:r>
              <a:rPr lang="zh-CN" altLang="zh-CN"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EM</a:t>
            </a:r>
            <a:r>
              <a:rPr lang="zh-CN" altLang="en-US" sz="2600" dirty="0">
                <a:latin typeface="宋体" panose="02010600030101010101" pitchFamily="2" charset="-122"/>
                <a:ea typeface="宋体" panose="02010600030101010101" pitchFamily="2" charset="-122"/>
                <a:sym typeface="+mn-ea"/>
              </a:rPr>
              <a:t>，</a:t>
            </a:r>
            <a:r>
              <a:rPr lang="en-US" altLang="zh-CN" sz="2600" dirty="0" err="1">
                <a:latin typeface="宋体" panose="02010600030101010101" pitchFamily="2" charset="-122"/>
                <a:ea typeface="宋体" panose="02010600030101010101" pitchFamily="2" charset="-122"/>
                <a:sym typeface="+mn-ea"/>
              </a:rPr>
              <a:t>Apriori</a:t>
            </a:r>
            <a:r>
              <a:rPr lang="zh-CN" altLang="en-US" sz="2600" dirty="0" err="1">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PageRank</a:t>
            </a:r>
            <a:r>
              <a:rPr lang="zh-CN" altLang="en-US"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LR</a:t>
            </a:r>
            <a:r>
              <a:rPr lang="zh-CN" altLang="en-US" sz="2600" dirty="0">
                <a:latin typeface="宋体" panose="02010600030101010101" pitchFamily="2" charset="-122"/>
                <a:ea typeface="宋体" panose="02010600030101010101" pitchFamily="2" charset="-122"/>
                <a:sym typeface="+mn-ea"/>
              </a:rPr>
              <a:t>，</a:t>
            </a:r>
            <a:r>
              <a:rPr lang="en-US" altLang="zh-CN" sz="2600" dirty="0">
                <a:latin typeface="宋体" panose="02010600030101010101" pitchFamily="2" charset="-122"/>
                <a:ea typeface="宋体" panose="02010600030101010101" pitchFamily="2" charset="-122"/>
                <a:sym typeface="+mn-ea"/>
              </a:rPr>
              <a:t>RF</a:t>
            </a:r>
            <a:r>
              <a:rPr lang="zh-CN" altLang="en-US" sz="2600" dirty="0">
                <a:latin typeface="宋体" panose="02010600030101010101" pitchFamily="2" charset="-122"/>
                <a:ea typeface="宋体" panose="02010600030101010101" pitchFamily="2" charset="-122"/>
                <a:sym typeface="+mn-ea"/>
              </a:rPr>
              <a:t>）</a:t>
            </a:r>
            <a:endParaRPr lang="zh-CN" altLang="zh-CN" sz="2600" dirty="0">
              <a:latin typeface="宋体" panose="02010600030101010101" pitchFamily="2" charset="-122"/>
              <a:ea typeface="宋体" panose="02010600030101010101" pitchFamily="2" charset="-122"/>
            </a:endParaRPr>
          </a:p>
          <a:p>
            <a:pPr>
              <a:lnSpc>
                <a:spcPct val="150000"/>
              </a:lnSpc>
            </a:pPr>
            <a:r>
              <a:rPr lang="zh-CN" altLang="zh-CN" sz="2600" dirty="0">
                <a:latin typeface="宋体" panose="02010600030101010101" pitchFamily="2" charset="-122"/>
                <a:ea typeface="宋体" panose="02010600030101010101" pitchFamily="2" charset="-122"/>
              </a:rPr>
              <a:t>不必纠结某一个算法原理的推导，工作是开放的环境</a:t>
            </a:r>
          </a:p>
          <a:p>
            <a:pPr>
              <a:lnSpc>
                <a:spcPct val="150000"/>
              </a:lnSpc>
            </a:pPr>
            <a:r>
              <a:rPr lang="zh-CN" altLang="zh-CN" sz="2600" dirty="0">
                <a:latin typeface="宋体" panose="02010600030101010101" pitchFamily="2" charset="-122"/>
                <a:ea typeface="宋体" panose="02010600030101010101" pitchFamily="2" charset="-122"/>
              </a:rPr>
              <a:t>算法原理是知识，自己的</a:t>
            </a:r>
            <a:r>
              <a:rPr lang="en-US" altLang="zh-CN" sz="2600" dirty="0">
                <a:latin typeface="宋体" panose="02010600030101010101" pitchFamily="2" charset="-122"/>
                <a:ea typeface="宋体" panose="02010600030101010101" pitchFamily="2" charset="-122"/>
              </a:rPr>
              <a:t>Thinking</a:t>
            </a:r>
            <a:r>
              <a:rPr lang="zh-CN" altLang="en-US" sz="2600" dirty="0">
                <a:latin typeface="宋体" panose="02010600030101010101" pitchFamily="2" charset="-122"/>
                <a:ea typeface="宋体" panose="02010600030101010101" pitchFamily="2" charset="-122"/>
              </a:rPr>
              <a:t>（理解）才是能力</a:t>
            </a:r>
          </a:p>
          <a:p>
            <a:pPr>
              <a:lnSpc>
                <a:spcPct val="150000"/>
              </a:lnSpc>
            </a:pPr>
            <a:r>
              <a:rPr lang="zh-CN" altLang="zh-CN" sz="2600" dirty="0">
                <a:latin typeface="宋体" panose="02010600030101010101" pitchFamily="2" charset="-122"/>
                <a:ea typeface="宋体" panose="02010600030101010101" pitchFamily="2" charset="-122"/>
              </a:rPr>
              <a:t>知识面的广度，数据相关的多维度知识</a:t>
            </a:r>
            <a:r>
              <a:rPr lang="en-US" altLang="zh-CN" sz="2600" dirty="0">
                <a:latin typeface="宋体" panose="02010600030101010101" pitchFamily="2" charset="-122"/>
                <a:ea typeface="宋体" panose="02010600030101010101" pitchFamily="2" charset="-122"/>
              </a:rPr>
              <a:t> + </a:t>
            </a:r>
            <a:r>
              <a:rPr lang="zh-CN" altLang="zh-CN" sz="2600" dirty="0">
                <a:latin typeface="宋体" panose="02010600030101010101" pitchFamily="2" charset="-122"/>
                <a:ea typeface="宋体" panose="02010600030101010101" pitchFamily="2" charset="-122"/>
              </a:rPr>
              <a:t>工具使用</a:t>
            </a:r>
          </a:p>
          <a:p>
            <a:pPr marL="0" indent="0">
              <a:lnSpc>
                <a:spcPct val="150000"/>
              </a:lnSpc>
              <a:buNone/>
            </a:pPr>
            <a:endParaRPr lang="zh-CN" altLang="zh-CN" sz="2600" dirty="0">
              <a:solidFill>
                <a:srgbClr val="FF0000"/>
              </a:solidFill>
              <a:latin typeface="宋体" panose="02010600030101010101" pitchFamily="2" charset="-122"/>
              <a:ea typeface="宋体" panose="02010600030101010101" pitchFamily="2" charset="-122"/>
            </a:endParaRPr>
          </a:p>
          <a:p>
            <a:pPr>
              <a:lnSpc>
                <a:spcPct val="150000"/>
              </a:lnSpc>
            </a:pPr>
            <a:endParaRPr lang="zh-CN" altLang="zh-CN" sz="2600" dirty="0">
              <a:latin typeface="宋体" panose="02010600030101010101" pitchFamily="2" charset="-122"/>
              <a:ea typeface="宋体" panose="02010600030101010101" pitchFamily="2"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en-US" altLang="zh-CN" dirty="0">
                <a:ea typeface="宋体" panose="02010600030101010101" pitchFamily="2" charset="-122"/>
              </a:rPr>
              <a:t>About</a:t>
            </a:r>
            <a:r>
              <a:rPr lang="zh-CN" altLang="en-US" dirty="0">
                <a:ea typeface="宋体" panose="02010600030101010101" pitchFamily="2" charset="-122"/>
              </a:rPr>
              <a:t>专利</a:t>
            </a:r>
            <a:endParaRPr lang="zh-CN" dirty="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461010" y="2820670"/>
            <a:ext cx="5601970" cy="2413635"/>
          </a:xfrm>
          <a:prstGeom prst="rect">
            <a:avLst/>
          </a:prstGeom>
        </p:spPr>
      </p:pic>
      <p:pic>
        <p:nvPicPr>
          <p:cNvPr id="3" name="图片 2"/>
          <p:cNvPicPr>
            <a:picLocks noChangeAspect="1"/>
          </p:cNvPicPr>
          <p:nvPr/>
        </p:nvPicPr>
        <p:blipFill>
          <a:blip r:embed="rId4"/>
          <a:stretch>
            <a:fillRect/>
          </a:stretch>
        </p:blipFill>
        <p:spPr>
          <a:xfrm>
            <a:off x="427990" y="1594485"/>
            <a:ext cx="5634990" cy="1158240"/>
          </a:xfrm>
          <a:prstGeom prst="rect">
            <a:avLst/>
          </a:prstGeom>
        </p:spPr>
      </p:pic>
      <p:pic>
        <p:nvPicPr>
          <p:cNvPr id="5" name="图片 4"/>
          <p:cNvPicPr>
            <a:picLocks noChangeAspect="1"/>
          </p:cNvPicPr>
          <p:nvPr/>
        </p:nvPicPr>
        <p:blipFill>
          <a:blip r:embed="rId5"/>
          <a:stretch>
            <a:fillRect/>
          </a:stretch>
        </p:blipFill>
        <p:spPr>
          <a:xfrm>
            <a:off x="6663055" y="1777365"/>
            <a:ext cx="5132705" cy="1043305"/>
          </a:xfrm>
          <a:prstGeom prst="rect">
            <a:avLst/>
          </a:prstGeom>
        </p:spPr>
      </p:pic>
      <p:pic>
        <p:nvPicPr>
          <p:cNvPr id="6" name="图片 5"/>
          <p:cNvPicPr>
            <a:picLocks noChangeAspect="1"/>
          </p:cNvPicPr>
          <p:nvPr/>
        </p:nvPicPr>
        <p:blipFill>
          <a:blip r:embed="rId6"/>
          <a:stretch>
            <a:fillRect/>
          </a:stretch>
        </p:blipFill>
        <p:spPr>
          <a:xfrm>
            <a:off x="6682105" y="2861945"/>
            <a:ext cx="5095875" cy="2372360"/>
          </a:xfrm>
          <a:prstGeom prst="rect">
            <a:avLst/>
          </a:prstGeom>
        </p:spPr>
      </p:pic>
    </p:spTree>
    <p:custDataLst>
      <p:tags r:id="rId1"/>
    </p:custData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2" name="图片 1"/>
          <p:cNvPicPr>
            <a:picLocks noChangeAspect="1"/>
          </p:cNvPicPr>
          <p:nvPr/>
        </p:nvPicPr>
        <p:blipFill>
          <a:blip r:embed="rId2"/>
          <a:stretch>
            <a:fillRect/>
          </a:stretch>
        </p:blipFill>
        <p:spPr>
          <a:xfrm>
            <a:off x="796290" y="1210945"/>
            <a:ext cx="4866005" cy="5268595"/>
          </a:xfrm>
          <a:prstGeom prst="rect">
            <a:avLst/>
          </a:prstGeom>
        </p:spPr>
      </p:pic>
      <p:pic>
        <p:nvPicPr>
          <p:cNvPr id="3" name="图片 2"/>
          <p:cNvPicPr>
            <a:picLocks noChangeAspect="1"/>
          </p:cNvPicPr>
          <p:nvPr/>
        </p:nvPicPr>
        <p:blipFill>
          <a:blip r:embed="rId3"/>
          <a:stretch>
            <a:fillRect/>
          </a:stretch>
        </p:blipFill>
        <p:spPr>
          <a:xfrm>
            <a:off x="6112510" y="1210945"/>
            <a:ext cx="5135880" cy="5405120"/>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8c99e6d4-452c-4110-a6f1-8f6a0f13e484}"/>
</p:tagLst>
</file>

<file path=ppt/tags/tag2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31618f23-52fa-4f8d-ae4c-3d600c6d9309}"/>
</p:tagLst>
</file>

<file path=ppt/tags/tag2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15</TotalTime>
  <Words>7447</Words>
  <Application>Microsoft Office PowerPoint</Application>
  <PresentationFormat>宽屏</PresentationFormat>
  <Paragraphs>828</Paragraphs>
  <Slides>92</Slides>
  <Notes>44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4" baseType="lpstr">
      <vt:lpstr>PingFang SC</vt:lpstr>
      <vt:lpstr>宋体</vt:lpstr>
      <vt:lpstr>微软雅黑</vt:lpstr>
      <vt:lpstr>Arial</vt:lpstr>
      <vt:lpstr>Calibri</vt:lpstr>
      <vt:lpstr>Calibri Light</vt:lpstr>
      <vt:lpstr>Helvetica</vt:lpstr>
      <vt:lpstr>Times New Roman</vt:lpstr>
      <vt:lpstr>Wingdings</vt:lpstr>
      <vt:lpstr>Office 主题​​</vt:lpstr>
      <vt:lpstr>Equation.KSEE3</vt:lpstr>
      <vt:lpstr>Bitmap Image</vt:lpstr>
      <vt:lpstr>矩阵分解, Colab与基于流行度的推荐 Lesson-06</vt:lpstr>
      <vt:lpstr>学习方法</vt:lpstr>
      <vt:lpstr>学习方法</vt:lpstr>
      <vt:lpstr>&gt;&gt;   今天的学习目标</vt:lpstr>
      <vt:lpstr>1/2 矩阵分解</vt:lpstr>
      <vt:lpstr>矩阵分解方法在推荐算法中的位置</vt:lpstr>
      <vt:lpstr>矩阵分解方法</vt:lpstr>
      <vt:lpstr>普通矩阵的矩阵分解</vt:lpstr>
      <vt:lpstr>普通矩阵的矩阵分解</vt:lpstr>
      <vt:lpstr>普通矩阵的矩阵分解</vt:lpstr>
      <vt:lpstr>普通矩阵的矩阵分解</vt:lpstr>
      <vt:lpstr>对称矩阵的矩阵分解</vt:lpstr>
      <vt:lpstr>对称矩阵的矩阵分解</vt:lpstr>
      <vt:lpstr>奇异值分解SVD</vt:lpstr>
      <vt:lpstr>奇异值分解SVD</vt:lpstr>
      <vt:lpstr>奇异值分解SVD</vt:lpstr>
      <vt:lpstr>奇异值分解SVD</vt:lpstr>
      <vt:lpstr>奇异值分解SVD</vt:lpstr>
      <vt:lpstr>奇异值分解SVD</vt:lpstr>
      <vt:lpstr>奇异值分解SVD</vt:lpstr>
      <vt:lpstr>奇异值分解SVD</vt:lpstr>
      <vt:lpstr>奇异值分解SVD</vt:lpstr>
      <vt:lpstr>传统SVD在推荐系统中的应用</vt:lpstr>
      <vt:lpstr>传统SVD在推荐系统中的应用</vt:lpstr>
      <vt:lpstr>传统SVD在推荐系统中的应用</vt:lpstr>
      <vt:lpstr>传统SVD在推荐系统中的应用</vt:lpstr>
      <vt:lpstr>FunkSVD算法</vt:lpstr>
      <vt:lpstr>FunkSVD算法</vt:lpstr>
      <vt:lpstr>BiasSVD算法</vt:lpstr>
      <vt:lpstr>SVD++算法</vt:lpstr>
      <vt:lpstr>SVD算法工具</vt:lpstr>
      <vt:lpstr>SVD算法工具</vt:lpstr>
      <vt:lpstr>SVD算法工具</vt:lpstr>
      <vt:lpstr>对Movelens进行电影推荐</vt:lpstr>
      <vt:lpstr>对Movelens进行电影推荐</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Google Colab 云编辑器</vt:lpstr>
      <vt:lpstr>Summary (Colab)</vt:lpstr>
      <vt:lpstr>Summary (MF)</vt:lpstr>
      <vt:lpstr>2/2  基于流行度的推荐</vt:lpstr>
      <vt:lpstr>认知流行度</vt:lpstr>
      <vt:lpstr>认知流行度</vt:lpstr>
      <vt:lpstr>认知流行度</vt:lpstr>
      <vt:lpstr>认知流行度</vt:lpstr>
      <vt:lpstr>认知流行度</vt:lpstr>
      <vt:lpstr>认知流行度</vt:lpstr>
      <vt:lpstr>基于流行度的推荐</vt:lpstr>
      <vt:lpstr>基于流行度的推荐</vt:lpstr>
      <vt:lpstr>基于流行度的推荐</vt:lpstr>
      <vt:lpstr>基于流行度的推荐</vt:lpstr>
      <vt:lpstr>基于流行度的推荐</vt:lpstr>
      <vt:lpstr>Summary(流行度)</vt:lpstr>
      <vt:lpstr>Summary(流行度)</vt:lpstr>
      <vt:lpstr>Summary</vt:lpstr>
      <vt:lpstr>推荐系统架构</vt:lpstr>
      <vt:lpstr>推荐系统架构</vt:lpstr>
      <vt:lpstr>推荐系统架构</vt:lpstr>
      <vt:lpstr>推荐系统架构</vt:lpstr>
      <vt:lpstr>推荐系统架构</vt:lpstr>
      <vt:lpstr>推荐系统架构</vt:lpstr>
      <vt:lpstr>推荐系统架构</vt:lpstr>
      <vt:lpstr>推荐系统架构</vt:lpstr>
      <vt:lpstr>推荐系统架构</vt:lpstr>
      <vt:lpstr>nCoV抓取&amp;可视化</vt:lpstr>
      <vt:lpstr>nCoV抓取&amp;可视化</vt:lpstr>
      <vt:lpstr>nCoV抓取&amp;可视化</vt:lpstr>
      <vt:lpstr>Thinking&amp;Action</vt:lpstr>
      <vt:lpstr>Thinking&amp;Action</vt:lpstr>
      <vt:lpstr>Summary</vt:lpstr>
      <vt:lpstr>Summary</vt:lpstr>
      <vt:lpstr>Summary</vt:lpstr>
      <vt:lpstr>Summary</vt:lpstr>
      <vt:lpstr>Thank You Using data to solve problems</vt:lpstr>
      <vt:lpstr>About 学习</vt:lpstr>
      <vt:lpstr>About专利</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ali baba</cp:lastModifiedBy>
  <cp:revision>442</cp:revision>
  <dcterms:created xsi:type="dcterms:W3CDTF">2019-08-30T07:48:00Z</dcterms:created>
  <dcterms:modified xsi:type="dcterms:W3CDTF">2020-02-18T15:47:03Z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